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3" r:id="rId2"/>
    <p:sldId id="256" r:id="rId3"/>
    <p:sldId id="276" r:id="rId4"/>
    <p:sldId id="269" r:id="rId5"/>
    <p:sldId id="271" r:id="rId6"/>
    <p:sldId id="272" r:id="rId7"/>
    <p:sldId id="277" r:id="rId8"/>
    <p:sldId id="257" r:id="rId9"/>
    <p:sldId id="270" r:id="rId10"/>
    <p:sldId id="278" r:id="rId11"/>
    <p:sldId id="261" r:id="rId12"/>
    <p:sldId id="268" r:id="rId13"/>
    <p:sldId id="274" r:id="rId14"/>
    <p:sldId id="275" r:id="rId15"/>
    <p:sldId id="273"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ijl, gemiddeld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notesViewPr>
    <p:cSldViewPr snapToGrid="0">
      <p:cViewPr varScale="1">
        <p:scale>
          <a:sx n="65" d="100"/>
          <a:sy n="65" d="100"/>
        </p:scale>
        <p:origin x="315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D017291-4932-4626-BF9C-1CA50096E8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1BB8591-E0F1-4D03-8FB1-A610C54CB6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C317FF-ACC3-432E-833F-FCFFDA24E874}" type="datetimeFigureOut">
              <a:rPr lang="nl-NL" smtClean="0"/>
              <a:t>19-11-2018</a:t>
            </a:fld>
            <a:endParaRPr lang="nl-NL"/>
          </a:p>
        </p:txBody>
      </p:sp>
      <p:sp>
        <p:nvSpPr>
          <p:cNvPr id="4" name="Tijdelijke aanduiding voor voettekst 3">
            <a:extLst>
              <a:ext uri="{FF2B5EF4-FFF2-40B4-BE49-F238E27FC236}">
                <a16:creationId xmlns:a16="http://schemas.microsoft.com/office/drawing/2014/main" id="{08D7DD24-BADB-4093-9057-83E8C3C524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10281990-9503-489A-9B0F-B0A5BDE29F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6BB069-26C9-4182-BAD5-AD8EA8529B3E}" type="slidenum">
              <a:rPr lang="nl-NL" smtClean="0"/>
              <a:t>‹nr.›</a:t>
            </a:fld>
            <a:endParaRPr lang="nl-NL"/>
          </a:p>
        </p:txBody>
      </p:sp>
    </p:spTree>
    <p:extLst>
      <p:ext uri="{BB962C8B-B14F-4D97-AF65-F5344CB8AC3E}">
        <p14:creationId xmlns:p14="http://schemas.microsoft.com/office/powerpoint/2010/main" val="1351826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54C623-2E00-4D07-89ED-143A2E224CC3}" type="datetimeFigureOut">
              <a:rPr lang="nl-NL" smtClean="0"/>
              <a:t>19-11-2018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B646CD-CB5A-4EC0-9E81-0DF41D4995C0}" type="slidenum">
              <a:rPr lang="nl-NL" smtClean="0"/>
              <a:t>‹nr.›</a:t>
            </a:fld>
            <a:endParaRPr lang="nl-NL"/>
          </a:p>
        </p:txBody>
      </p:sp>
    </p:spTree>
    <p:extLst>
      <p:ext uri="{BB962C8B-B14F-4D97-AF65-F5344CB8AC3E}">
        <p14:creationId xmlns:p14="http://schemas.microsoft.com/office/powerpoint/2010/main" val="2058234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CF2B2-0854-41AE-A501-02D18CB6139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661A6DCD-3924-4E33-9C3F-377A65CED0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95F4BD5-7885-4A66-92C5-AB4FBDA40951}"/>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5" name="Tijdelijke aanduiding voor voettekst 4">
            <a:extLst>
              <a:ext uri="{FF2B5EF4-FFF2-40B4-BE49-F238E27FC236}">
                <a16:creationId xmlns:a16="http://schemas.microsoft.com/office/drawing/2014/main" id="{19A009DE-4EB9-4CD1-98E0-8F80EFBA012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E953562-A1B6-4718-B7B3-8C370B7B6D54}"/>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2889481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3D1FFF-75AD-4641-AB93-917CC4E1330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4A5972B-5DE1-40FB-B214-8C80DDD50957}"/>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54DF748-4BAF-4941-BDFC-F467D6EBF3A7}"/>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5" name="Tijdelijke aanduiding voor voettekst 4">
            <a:extLst>
              <a:ext uri="{FF2B5EF4-FFF2-40B4-BE49-F238E27FC236}">
                <a16:creationId xmlns:a16="http://schemas.microsoft.com/office/drawing/2014/main" id="{A83B9228-8974-4799-BAF6-73B1F4FB290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2D3E7FC-607A-4FE7-B082-8B3E6100C8ED}"/>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2234969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5DE542B-A61F-4A78-9B4C-A9FFCA21019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90F97A-75DF-48A4-BF76-C5620FF41AB4}"/>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8CB1835-FB0B-46D9-A7BB-DC692956DE07}"/>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5" name="Tijdelijke aanduiding voor voettekst 4">
            <a:extLst>
              <a:ext uri="{FF2B5EF4-FFF2-40B4-BE49-F238E27FC236}">
                <a16:creationId xmlns:a16="http://schemas.microsoft.com/office/drawing/2014/main" id="{0C03E92B-9568-486D-8225-4C428BEF9B5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CF5077E-1788-434E-8E91-C8E6C56423BE}"/>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239381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6D6D1A-2A6F-49C1-86FB-A182C025287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3D04F8E-058F-4F35-AA5C-D6755C83D056}"/>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119663-6075-4B6C-AFC1-07A2871A2CB9}"/>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5" name="Tijdelijke aanduiding voor voettekst 4">
            <a:extLst>
              <a:ext uri="{FF2B5EF4-FFF2-40B4-BE49-F238E27FC236}">
                <a16:creationId xmlns:a16="http://schemas.microsoft.com/office/drawing/2014/main" id="{C252BCA2-C0FD-42C8-9C03-D16233AC96C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31703D3-70BD-4DA3-8C6A-85CE9069DF2A}"/>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251522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EF590B-02EF-4C0D-B98A-D440BEA352B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65DF66B-F969-421C-87EF-69CDB49B0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EA650BB2-4A50-4E63-831A-8CA526E3D30E}"/>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5" name="Tijdelijke aanduiding voor voettekst 4">
            <a:extLst>
              <a:ext uri="{FF2B5EF4-FFF2-40B4-BE49-F238E27FC236}">
                <a16:creationId xmlns:a16="http://schemas.microsoft.com/office/drawing/2014/main" id="{BA4CF439-F1A9-4736-AF7C-F844FB8969D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291C309-10CA-406F-A555-B5296678E3E9}"/>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2727073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619C93-99AD-4236-BB4F-191CB0AAFF9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86C20DE-0703-4001-9354-5EDA67FDD0C1}"/>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7DACB4F-D2DC-4917-80B4-24B6F9D9A8EC}"/>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849B7B08-1DC7-45DC-96F0-FF5D21F29620}"/>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6" name="Tijdelijke aanduiding voor voettekst 5">
            <a:extLst>
              <a:ext uri="{FF2B5EF4-FFF2-40B4-BE49-F238E27FC236}">
                <a16:creationId xmlns:a16="http://schemas.microsoft.com/office/drawing/2014/main" id="{9D0EC809-3D63-4036-8FE1-6D6E7185EDC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064026C-99D2-4208-AD64-026E16B5E23A}"/>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1393798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2B2325-C10C-451F-ADE1-21A84FCAA78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6C9740E-377B-4406-880C-834CA92DCE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7E1A9081-ADAF-4D8F-BCC7-672A3E109654}"/>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AA80D94-8315-4CEB-979D-E5F1A37630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7DD0A068-9A1B-4BFB-8151-6DF63BEED03A}"/>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FCBABA8-0486-4A9D-9570-B86BEFDA6B01}"/>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8" name="Tijdelijke aanduiding voor voettekst 7">
            <a:extLst>
              <a:ext uri="{FF2B5EF4-FFF2-40B4-BE49-F238E27FC236}">
                <a16:creationId xmlns:a16="http://schemas.microsoft.com/office/drawing/2014/main" id="{B2AC7224-6FDD-4325-8D66-8814AE2CCEE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17FBB7B-375F-4E3F-9527-9FE900BEA596}"/>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4030843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388247-5A5D-4574-81AA-B8396D6E206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5CB3790-69E0-4F37-B01D-52E1790CFC9F}"/>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4" name="Tijdelijke aanduiding voor voettekst 3">
            <a:extLst>
              <a:ext uri="{FF2B5EF4-FFF2-40B4-BE49-F238E27FC236}">
                <a16:creationId xmlns:a16="http://schemas.microsoft.com/office/drawing/2014/main" id="{04EAA2A8-3AB1-43F8-961C-A676D7AC674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51CA022-B4FB-4781-B5E8-82F343815340}"/>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73437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4C51D0B-3240-4DE0-BA8A-5559ECF0D7BA}"/>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3" name="Tijdelijke aanduiding voor voettekst 2">
            <a:extLst>
              <a:ext uri="{FF2B5EF4-FFF2-40B4-BE49-F238E27FC236}">
                <a16:creationId xmlns:a16="http://schemas.microsoft.com/office/drawing/2014/main" id="{4FA8093C-25DE-4CF3-BE35-88F5BE0F87A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59E9114D-A2CF-4E58-A309-DD001F40E19E}"/>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3345226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BAE811-A546-4F92-B0FA-360B0922500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11DCB09-441C-4A06-B146-EBD0D1DBCB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5E3ACC9-7404-482F-89E1-8ABE06DCF7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18B72206-B0C3-4FB7-9E8D-8DBEB93C1BF8}"/>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6" name="Tijdelijke aanduiding voor voettekst 5">
            <a:extLst>
              <a:ext uri="{FF2B5EF4-FFF2-40B4-BE49-F238E27FC236}">
                <a16:creationId xmlns:a16="http://schemas.microsoft.com/office/drawing/2014/main" id="{640F2BE8-67C1-4533-AD91-714841518D2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D22CB58-1584-4834-8173-77CFCD9C3D95}"/>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2633486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86920F-F824-46CD-A0F3-C058D182F42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4CBB1A9-42DC-4A21-939C-17D12FCD8B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0173C4C-C45A-402D-BB63-71ED82E37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6EA3A4ED-471A-4204-8E23-AC48E36C9BB9}"/>
              </a:ext>
            </a:extLst>
          </p:cNvPr>
          <p:cNvSpPr>
            <a:spLocks noGrp="1"/>
          </p:cNvSpPr>
          <p:nvPr>
            <p:ph type="dt" sz="half" idx="10"/>
          </p:nvPr>
        </p:nvSpPr>
        <p:spPr/>
        <p:txBody>
          <a:bodyPr/>
          <a:lstStyle/>
          <a:p>
            <a:fld id="{5B8CFA4C-858E-4407-9C2D-C26BEB2F21B6}" type="datetimeFigureOut">
              <a:rPr lang="nl-NL" smtClean="0"/>
              <a:t>19-11-2018</a:t>
            </a:fld>
            <a:endParaRPr lang="nl-NL"/>
          </a:p>
        </p:txBody>
      </p:sp>
      <p:sp>
        <p:nvSpPr>
          <p:cNvPr id="6" name="Tijdelijke aanduiding voor voettekst 5">
            <a:extLst>
              <a:ext uri="{FF2B5EF4-FFF2-40B4-BE49-F238E27FC236}">
                <a16:creationId xmlns:a16="http://schemas.microsoft.com/office/drawing/2014/main" id="{B8E017F2-498B-4263-9503-1D47AE0E69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E6DC9BA-F0D3-42D4-B256-AF3004E95FF3}"/>
              </a:ext>
            </a:extLst>
          </p:cNvPr>
          <p:cNvSpPr>
            <a:spLocks noGrp="1"/>
          </p:cNvSpPr>
          <p:nvPr>
            <p:ph type="sldNum" sz="quarter" idx="12"/>
          </p:nvPr>
        </p:nvSpPr>
        <p:spPr/>
        <p:txBody>
          <a:bodyPr/>
          <a:lstStyle/>
          <a:p>
            <a:fld id="{D2B343D2-0D6C-4880-9FDE-0132B3A0ACEE}" type="slidenum">
              <a:rPr lang="nl-NL" smtClean="0"/>
              <a:t>‹nr.›</a:t>
            </a:fld>
            <a:endParaRPr lang="nl-NL"/>
          </a:p>
        </p:txBody>
      </p:sp>
    </p:spTree>
    <p:extLst>
      <p:ext uri="{BB962C8B-B14F-4D97-AF65-F5344CB8AC3E}">
        <p14:creationId xmlns:p14="http://schemas.microsoft.com/office/powerpoint/2010/main" val="1446342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0FA432B-24B7-4875-AA79-07A251DC6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03F18E0-E04C-447B-A05F-430BF46AF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8F120C-B85E-4AD0-AB0A-7136D5E008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CFA4C-858E-4407-9C2D-C26BEB2F21B6}" type="datetimeFigureOut">
              <a:rPr lang="nl-NL" smtClean="0"/>
              <a:t>19-11-2018</a:t>
            </a:fld>
            <a:endParaRPr lang="nl-NL"/>
          </a:p>
        </p:txBody>
      </p:sp>
      <p:sp>
        <p:nvSpPr>
          <p:cNvPr id="5" name="Tijdelijke aanduiding voor voettekst 4">
            <a:extLst>
              <a:ext uri="{FF2B5EF4-FFF2-40B4-BE49-F238E27FC236}">
                <a16:creationId xmlns:a16="http://schemas.microsoft.com/office/drawing/2014/main" id="{3F6AC7CC-71A2-4955-B898-0B0E8D1069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56C7A96-A66C-4F69-9DCB-500A43588E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343D2-0D6C-4880-9FDE-0132B3A0ACEE}" type="slidenum">
              <a:rPr lang="nl-NL" smtClean="0"/>
              <a:t>‹nr.›</a:t>
            </a:fld>
            <a:endParaRPr lang="nl-NL"/>
          </a:p>
        </p:txBody>
      </p:sp>
    </p:spTree>
    <p:extLst>
      <p:ext uri="{BB962C8B-B14F-4D97-AF65-F5344CB8AC3E}">
        <p14:creationId xmlns:p14="http://schemas.microsoft.com/office/powerpoint/2010/main" val="3709491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etten.overheid.nl/BWBR0009810/2017-07-01"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www.rijksoverheid.nl/onderwerpen/huurwoning/vraag-en-antwoord/rechten-huurdersorganisatie-bewonerscommissi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409036" y="590735"/>
            <a:ext cx="9258964" cy="1524000"/>
          </a:xfrm>
        </p:spPr>
        <p:txBody>
          <a:bodyPr anchor="ctr">
            <a:normAutofit/>
          </a:bodyPr>
          <a:lstStyle/>
          <a:p>
            <a:r>
              <a:rPr lang="nl-NL" sz="4800" b="1" dirty="0">
                <a:latin typeface="+mn-lt"/>
              </a:rPr>
              <a:t>Hartelijk welkom</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5" name="Tekstvak 4">
            <a:extLst>
              <a:ext uri="{FF2B5EF4-FFF2-40B4-BE49-F238E27FC236}">
                <a16:creationId xmlns:a16="http://schemas.microsoft.com/office/drawing/2014/main" id="{2A9F528B-C5F4-497A-962A-9D5905A1E690}"/>
              </a:ext>
            </a:extLst>
          </p:cNvPr>
          <p:cNvSpPr txBox="1"/>
          <p:nvPr/>
        </p:nvSpPr>
        <p:spPr>
          <a:xfrm>
            <a:off x="1844007" y="1715115"/>
            <a:ext cx="8138160" cy="3539430"/>
          </a:xfrm>
          <a:prstGeom prst="rect">
            <a:avLst/>
          </a:prstGeom>
          <a:noFill/>
        </p:spPr>
        <p:txBody>
          <a:bodyPr wrap="square" rtlCol="0">
            <a:spAutoFit/>
          </a:bodyPr>
          <a:lstStyle/>
          <a:p>
            <a:pPr algn="ctr"/>
            <a:r>
              <a:rPr lang="nl-NL" sz="2800" b="1" dirty="0"/>
              <a:t>Op de bijeenkomst voor:</a:t>
            </a:r>
          </a:p>
          <a:p>
            <a:pPr algn="ctr"/>
            <a:endParaRPr lang="nl-NL" sz="2800" b="1" dirty="0"/>
          </a:p>
          <a:p>
            <a:pPr marL="457200" indent="-457200">
              <a:buFont typeface="Wingdings" panose="05000000000000000000" pitchFamily="2" charset="2"/>
              <a:buChar char="v"/>
            </a:pPr>
            <a:r>
              <a:rPr lang="nl-NL" sz="2800" b="1" dirty="0"/>
              <a:t>Bewonerscommissies</a:t>
            </a:r>
          </a:p>
          <a:p>
            <a:pPr marL="457200" indent="-457200">
              <a:buFont typeface="Wingdings" panose="05000000000000000000" pitchFamily="2" charset="2"/>
              <a:buChar char="v"/>
            </a:pPr>
            <a:r>
              <a:rPr lang="nl-NL" sz="2800" b="1" dirty="0"/>
              <a:t>Bewonerscomités</a:t>
            </a:r>
          </a:p>
          <a:p>
            <a:pPr marL="457200" indent="-457200">
              <a:buFont typeface="Wingdings" panose="05000000000000000000" pitchFamily="2" charset="2"/>
              <a:buChar char="v"/>
            </a:pPr>
            <a:r>
              <a:rPr lang="nl-NL" sz="2800" b="1" dirty="0"/>
              <a:t>Klankbordgroepen</a:t>
            </a:r>
          </a:p>
          <a:p>
            <a:pPr marL="457200" indent="-457200">
              <a:buFont typeface="Wingdings" panose="05000000000000000000" pitchFamily="2" charset="2"/>
              <a:buChar char="v"/>
            </a:pPr>
            <a:endParaRPr lang="nl-NL" sz="2800" b="1" dirty="0"/>
          </a:p>
          <a:p>
            <a:pPr algn="ctr"/>
            <a:r>
              <a:rPr lang="nl-NL" sz="2800" b="1" dirty="0"/>
              <a:t>20 november 2018</a:t>
            </a:r>
          </a:p>
          <a:p>
            <a:endParaRPr lang="nl-NL" sz="2800" dirty="0"/>
          </a:p>
        </p:txBody>
      </p:sp>
      <p:grpSp>
        <p:nvGrpSpPr>
          <p:cNvPr id="3" name="Groep 2">
            <a:extLst>
              <a:ext uri="{FF2B5EF4-FFF2-40B4-BE49-F238E27FC236}">
                <a16:creationId xmlns:a16="http://schemas.microsoft.com/office/drawing/2014/main" id="{72CF27F7-9A41-4BE5-A79B-A7FE625AF54F}"/>
              </a:ext>
            </a:extLst>
          </p:cNvPr>
          <p:cNvGrpSpPr/>
          <p:nvPr/>
        </p:nvGrpSpPr>
        <p:grpSpPr>
          <a:xfrm>
            <a:off x="2399064" y="5254545"/>
            <a:ext cx="7028046" cy="1226827"/>
            <a:chOff x="2408917" y="3425072"/>
            <a:chExt cx="8374047" cy="2508851"/>
          </a:xfrm>
        </p:grpSpPr>
        <p:pic>
          <p:nvPicPr>
            <p:cNvPr id="2054" name="Picture 6" descr="Afbeeldingsresultaat voor broodjes">
              <a:extLst>
                <a:ext uri="{FF2B5EF4-FFF2-40B4-BE49-F238E27FC236}">
                  <a16:creationId xmlns:a16="http://schemas.microsoft.com/office/drawing/2014/main" id="{861A606A-D41A-4343-BDBB-99ACF470BA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8917" y="3425072"/>
              <a:ext cx="4014743" cy="250885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Afbeeldingsresultaat voor drankjes koffie en thee">
              <a:extLst>
                <a:ext uri="{FF2B5EF4-FFF2-40B4-BE49-F238E27FC236}">
                  <a16:creationId xmlns:a16="http://schemas.microsoft.com/office/drawing/2014/main" id="{A554CFA7-89C2-483A-BBB2-E97906B025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6487" y="3460238"/>
              <a:ext cx="4336477" cy="243851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73611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600"/>
            <a:ext cx="9373928" cy="936224"/>
          </a:xfrm>
        </p:spPr>
        <p:txBody>
          <a:bodyPr anchor="ctr">
            <a:normAutofit/>
          </a:bodyPr>
          <a:lstStyle/>
          <a:p>
            <a:r>
              <a:rPr lang="nl-NL" sz="3200" b="1" dirty="0">
                <a:latin typeface="+mn-lt"/>
              </a:rPr>
              <a:t>Programma dinsdag 20 november 2018:</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5" name="Tekstvak 4">
            <a:extLst>
              <a:ext uri="{FF2B5EF4-FFF2-40B4-BE49-F238E27FC236}">
                <a16:creationId xmlns:a16="http://schemas.microsoft.com/office/drawing/2014/main" id="{2A9F528B-C5F4-497A-962A-9D5905A1E690}"/>
              </a:ext>
            </a:extLst>
          </p:cNvPr>
          <p:cNvSpPr txBox="1"/>
          <p:nvPr/>
        </p:nvSpPr>
        <p:spPr>
          <a:xfrm>
            <a:off x="2026920" y="1936283"/>
            <a:ext cx="8138160" cy="2985433"/>
          </a:xfrm>
          <a:prstGeom prst="rect">
            <a:avLst/>
          </a:prstGeom>
          <a:noFill/>
        </p:spPr>
        <p:txBody>
          <a:bodyPr wrap="square" rtlCol="0">
            <a:spAutoFit/>
          </a:bodyPr>
          <a:lstStyle/>
          <a:p>
            <a:pPr algn="ctr"/>
            <a:r>
              <a:rPr lang="nl-NL" sz="8000" b="1" dirty="0">
                <a:solidFill>
                  <a:srgbClr val="660066"/>
                </a:solidFill>
              </a:rPr>
              <a:t>Financiële ondersteuning BC</a:t>
            </a:r>
          </a:p>
          <a:p>
            <a:endParaRPr lang="nl-NL" sz="2800" b="1" dirty="0"/>
          </a:p>
        </p:txBody>
      </p:sp>
    </p:spTree>
    <p:extLst>
      <p:ext uri="{BB962C8B-B14F-4D97-AF65-F5344CB8AC3E}">
        <p14:creationId xmlns:p14="http://schemas.microsoft.com/office/powerpoint/2010/main" val="3303879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599"/>
            <a:ext cx="9374400" cy="936000"/>
          </a:xfrm>
        </p:spPr>
        <p:txBody>
          <a:bodyPr anchor="ctr">
            <a:normAutofit/>
          </a:bodyPr>
          <a:lstStyle/>
          <a:p>
            <a:r>
              <a:rPr lang="nl-NL" sz="3600" b="1" dirty="0">
                <a:latin typeface="+mn-lt"/>
              </a:rPr>
              <a:t>Financiële ondersteuning BC (1) </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7" name="Ondertitel 5">
            <a:extLst>
              <a:ext uri="{FF2B5EF4-FFF2-40B4-BE49-F238E27FC236}">
                <a16:creationId xmlns:a16="http://schemas.microsoft.com/office/drawing/2014/main" id="{4C12419A-15D4-45A7-8FE1-4A9EE561A1DA}"/>
              </a:ext>
            </a:extLst>
          </p:cNvPr>
          <p:cNvSpPr>
            <a:spLocks noGrp="1"/>
          </p:cNvSpPr>
          <p:nvPr>
            <p:ph type="subTitle" idx="1"/>
          </p:nvPr>
        </p:nvSpPr>
        <p:spPr>
          <a:xfrm>
            <a:off x="733425" y="1205863"/>
            <a:ext cx="10800000" cy="5400000"/>
          </a:xfrm>
          <a:solidFill>
            <a:schemeClr val="accent4">
              <a:lumMod val="20000"/>
              <a:lumOff val="80000"/>
            </a:schemeClr>
          </a:solidFill>
        </p:spPr>
        <p:txBody>
          <a:bodyPr>
            <a:normAutofit lnSpcReduction="10000"/>
          </a:bodyPr>
          <a:lstStyle/>
          <a:p>
            <a:pPr algn="just"/>
            <a:endParaRPr lang="nl-NL" sz="1100" dirty="0"/>
          </a:p>
          <a:p>
            <a:pPr algn="just"/>
            <a:r>
              <a:rPr lang="nl-NL" sz="2800" dirty="0"/>
              <a:t>Ingevolge de Overlegwet moet de corporatie ervoor zorgen dat de bewoners commissies hun taken kunnen uitvoeren.</a:t>
            </a:r>
          </a:p>
          <a:p>
            <a:pPr algn="just"/>
            <a:r>
              <a:rPr lang="nl-NL" sz="2800" dirty="0"/>
              <a:t>Waaruit bestaat dit:</a:t>
            </a:r>
          </a:p>
          <a:p>
            <a:pPr marL="457200" indent="-457200" algn="just">
              <a:buFont typeface="Wingdings" panose="05000000000000000000" pitchFamily="2" charset="2"/>
              <a:buChar char="ü"/>
            </a:pPr>
            <a:r>
              <a:rPr lang="nl-NL" sz="2800" b="1" dirty="0"/>
              <a:t>Bestuursvergaderingen</a:t>
            </a:r>
            <a:r>
              <a:rPr lang="nl-NL" sz="2800" dirty="0"/>
              <a:t>: huur locatie, koffie/thee e.d. </a:t>
            </a:r>
          </a:p>
          <a:p>
            <a:pPr marL="457200" indent="-457200" algn="just">
              <a:buFont typeface="Wingdings" panose="05000000000000000000" pitchFamily="2" charset="2"/>
              <a:buChar char="ü"/>
            </a:pPr>
            <a:r>
              <a:rPr lang="nl-NL" sz="2800" b="1" dirty="0"/>
              <a:t>Bewonersvergadering:</a:t>
            </a:r>
            <a:r>
              <a:rPr lang="nl-NL" sz="2800" dirty="0"/>
              <a:t> huur locatie en 2 consumpties per aanwezige</a:t>
            </a:r>
          </a:p>
          <a:p>
            <a:pPr marL="457200" indent="-457200" algn="just">
              <a:buFont typeface="Wingdings" panose="05000000000000000000" pitchFamily="2" charset="2"/>
              <a:buChar char="ü"/>
            </a:pPr>
            <a:r>
              <a:rPr lang="nl-NL" sz="2800" b="1" dirty="0"/>
              <a:t>Drukwerk: o</a:t>
            </a:r>
            <a:r>
              <a:rPr lang="nl-NL" sz="2800" dirty="0"/>
              <a:t>.a. uitnodigingen, verslagen e.d. </a:t>
            </a:r>
          </a:p>
          <a:p>
            <a:pPr marL="457200" indent="-457200" algn="just">
              <a:buFont typeface="Wingdings" panose="05000000000000000000" pitchFamily="2" charset="2"/>
              <a:buChar char="ü"/>
            </a:pPr>
            <a:r>
              <a:rPr lang="nl-NL" sz="2800" b="1" dirty="0"/>
              <a:t>Verdere zaken</a:t>
            </a:r>
            <a:r>
              <a:rPr lang="nl-NL" sz="2800" dirty="0"/>
              <a:t>: papier, cartridges, telefoonkosten (uiteraard bedoeld voor de BC), eventuele kilometer vergoeding voor bijeenkomsten die door de BC bijgewoond worden, portokosten e.d.</a:t>
            </a:r>
          </a:p>
          <a:p>
            <a:pPr marL="457200" indent="-457200" algn="just">
              <a:buFont typeface="Wingdings" panose="05000000000000000000" pitchFamily="2" charset="2"/>
              <a:buChar char="ü"/>
            </a:pPr>
            <a:r>
              <a:rPr lang="nl-NL" sz="2800" b="1" dirty="0"/>
              <a:t>Cursusgeld:</a:t>
            </a:r>
            <a:r>
              <a:rPr lang="nl-NL" sz="2800" dirty="0"/>
              <a:t> indien er behoefte is om cursus te volgen kan na overleg en toestemming van de HBV hiervoor financiële middelen verstrekt worden.</a:t>
            </a:r>
          </a:p>
          <a:p>
            <a:pPr algn="l"/>
            <a:endParaRPr lang="nl-NL" sz="1100" dirty="0"/>
          </a:p>
        </p:txBody>
      </p:sp>
    </p:spTree>
    <p:extLst>
      <p:ext uri="{BB962C8B-B14F-4D97-AF65-F5344CB8AC3E}">
        <p14:creationId xmlns:p14="http://schemas.microsoft.com/office/powerpoint/2010/main" val="3302389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1" y="219600"/>
            <a:ext cx="9374400" cy="936000"/>
          </a:xfrm>
        </p:spPr>
        <p:txBody>
          <a:bodyPr anchor="ctr">
            <a:normAutofit/>
          </a:bodyPr>
          <a:lstStyle/>
          <a:p>
            <a:r>
              <a:rPr lang="nl-NL" sz="3600" b="1" dirty="0">
                <a:latin typeface="+mn-lt"/>
              </a:rPr>
              <a:t>Financiële ondersteuning BC (2)</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7" name="Ondertitel 5">
            <a:extLst>
              <a:ext uri="{FF2B5EF4-FFF2-40B4-BE49-F238E27FC236}">
                <a16:creationId xmlns:a16="http://schemas.microsoft.com/office/drawing/2014/main" id="{67BBD63F-3F54-4F50-AD02-79A4B353DDEA}"/>
              </a:ext>
            </a:extLst>
          </p:cNvPr>
          <p:cNvSpPr>
            <a:spLocks noGrp="1"/>
          </p:cNvSpPr>
          <p:nvPr>
            <p:ph type="subTitle" idx="1"/>
          </p:nvPr>
        </p:nvSpPr>
        <p:spPr>
          <a:xfrm>
            <a:off x="733425" y="1205863"/>
            <a:ext cx="10800000" cy="5400000"/>
          </a:xfrm>
          <a:solidFill>
            <a:schemeClr val="accent4">
              <a:lumMod val="20000"/>
              <a:lumOff val="80000"/>
            </a:schemeClr>
          </a:solidFill>
        </p:spPr>
        <p:txBody>
          <a:bodyPr>
            <a:normAutofit/>
          </a:bodyPr>
          <a:lstStyle/>
          <a:p>
            <a:pPr algn="l"/>
            <a:endParaRPr lang="nl-NL" sz="3200" b="1" dirty="0"/>
          </a:p>
          <a:p>
            <a:pPr algn="l"/>
            <a:r>
              <a:rPr lang="nl-NL" sz="3200" b="1" dirty="0"/>
              <a:t>LET WEL:</a:t>
            </a:r>
          </a:p>
          <a:p>
            <a:pPr algn="l"/>
            <a:endParaRPr lang="nl-NL" b="1" dirty="0"/>
          </a:p>
          <a:p>
            <a:pPr algn="just"/>
            <a:r>
              <a:rPr lang="nl-NL" sz="2800" dirty="0"/>
              <a:t>De corporatie is en blijft de instantie die de gelden voor bovenstaande activiteiten en werkzaamheden beschikbaar stelt. </a:t>
            </a:r>
          </a:p>
          <a:p>
            <a:pPr algn="just"/>
            <a:r>
              <a:rPr lang="nl-NL" sz="2800" b="1" dirty="0"/>
              <a:t>Stadlander heeft in de overeenkomst met HBVBoZ de</a:t>
            </a:r>
            <a:r>
              <a:rPr lang="nl-NL" sz="2800" dirty="0"/>
              <a:t> </a:t>
            </a:r>
            <a:r>
              <a:rPr lang="nl-NL" sz="2800" b="1" dirty="0"/>
              <a:t>uitvoeringstaak voor deze zaken overgedragen aan HBVBoZ</a:t>
            </a:r>
            <a:r>
              <a:rPr lang="nl-NL" sz="2800" dirty="0"/>
              <a:t>.</a:t>
            </a:r>
          </a:p>
          <a:p>
            <a:pPr algn="just"/>
            <a:r>
              <a:rPr lang="nl-NL" sz="2800" dirty="0"/>
              <a:t>De HBVBoZ dient elk jaar een begroting bij Stadlander in te dienen en hierin worden de kosten voor bewoners commissies in mee genomen. Stadlander vergoedt dus op basis van begroting de financiële middelen voor de bewoners commissies.</a:t>
            </a:r>
          </a:p>
        </p:txBody>
      </p:sp>
    </p:spTree>
    <p:extLst>
      <p:ext uri="{BB962C8B-B14F-4D97-AF65-F5344CB8AC3E}">
        <p14:creationId xmlns:p14="http://schemas.microsoft.com/office/powerpoint/2010/main" val="2485750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1" y="219600"/>
            <a:ext cx="9374400" cy="936000"/>
          </a:xfrm>
        </p:spPr>
        <p:txBody>
          <a:bodyPr anchor="ctr">
            <a:normAutofit/>
          </a:bodyPr>
          <a:lstStyle/>
          <a:p>
            <a:r>
              <a:rPr lang="nl-NL" sz="3600" b="1" dirty="0">
                <a:latin typeface="+mn-lt"/>
              </a:rPr>
              <a:t>Financiële ondersteuning BC (3)</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7" name="Ondertitel 5">
            <a:extLst>
              <a:ext uri="{FF2B5EF4-FFF2-40B4-BE49-F238E27FC236}">
                <a16:creationId xmlns:a16="http://schemas.microsoft.com/office/drawing/2014/main" id="{67BBD63F-3F54-4F50-AD02-79A4B353DDEA}"/>
              </a:ext>
            </a:extLst>
          </p:cNvPr>
          <p:cNvSpPr>
            <a:spLocks noGrp="1"/>
          </p:cNvSpPr>
          <p:nvPr>
            <p:ph type="subTitle" idx="1"/>
          </p:nvPr>
        </p:nvSpPr>
        <p:spPr>
          <a:xfrm>
            <a:off x="733425" y="1205863"/>
            <a:ext cx="10800000" cy="5400000"/>
          </a:xfrm>
          <a:solidFill>
            <a:schemeClr val="accent4">
              <a:lumMod val="20000"/>
              <a:lumOff val="80000"/>
            </a:schemeClr>
          </a:solidFill>
        </p:spPr>
        <p:txBody>
          <a:bodyPr>
            <a:normAutofit/>
          </a:bodyPr>
          <a:lstStyle/>
          <a:p>
            <a:pPr algn="just"/>
            <a:endParaRPr lang="nl-NL" sz="2800" dirty="0"/>
          </a:p>
          <a:p>
            <a:pPr algn="just"/>
            <a:endParaRPr lang="nl-NL" sz="2800" dirty="0"/>
          </a:p>
          <a:p>
            <a:pPr algn="just"/>
            <a:r>
              <a:rPr lang="nl-NL" sz="2800" dirty="0"/>
              <a:t>In het ondertekende convenant tussen HBVBoZ en de BC staat vermeld dat de bewoners commissies elk jaar een begroting moeten in dienen en na afloop van het boekjaar de jaarrekening met betreffende nota’s moeten  overleggen bij HBVBoZ.</a:t>
            </a:r>
          </a:p>
          <a:p>
            <a:pPr algn="just"/>
            <a:r>
              <a:rPr lang="nl-NL" sz="2800" dirty="0"/>
              <a:t> </a:t>
            </a:r>
          </a:p>
          <a:p>
            <a:pPr algn="just"/>
            <a:r>
              <a:rPr lang="nl-NL" sz="2800" dirty="0"/>
              <a:t>HBVBoZ dient uiteraard ook na het boekjaar verantwoording aan Stadlander af te leggen.</a:t>
            </a:r>
          </a:p>
        </p:txBody>
      </p:sp>
    </p:spTree>
    <p:extLst>
      <p:ext uri="{BB962C8B-B14F-4D97-AF65-F5344CB8AC3E}">
        <p14:creationId xmlns:p14="http://schemas.microsoft.com/office/powerpoint/2010/main" val="3051743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1" y="219600"/>
            <a:ext cx="9374400" cy="936000"/>
          </a:xfrm>
        </p:spPr>
        <p:txBody>
          <a:bodyPr anchor="ctr">
            <a:normAutofit/>
          </a:bodyPr>
          <a:lstStyle/>
          <a:p>
            <a:r>
              <a:rPr lang="nl-NL" sz="3600" b="1" dirty="0">
                <a:latin typeface="+mn-lt"/>
              </a:rPr>
              <a:t>Financiële ondersteuning BC (4)</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7" name="Ondertitel 5">
            <a:extLst>
              <a:ext uri="{FF2B5EF4-FFF2-40B4-BE49-F238E27FC236}">
                <a16:creationId xmlns:a16="http://schemas.microsoft.com/office/drawing/2014/main" id="{67BBD63F-3F54-4F50-AD02-79A4B353DDEA}"/>
              </a:ext>
            </a:extLst>
          </p:cNvPr>
          <p:cNvSpPr>
            <a:spLocks noGrp="1"/>
          </p:cNvSpPr>
          <p:nvPr>
            <p:ph type="subTitle" idx="1"/>
          </p:nvPr>
        </p:nvSpPr>
        <p:spPr>
          <a:xfrm>
            <a:off x="733425" y="1205863"/>
            <a:ext cx="10800000" cy="5400000"/>
          </a:xfrm>
          <a:solidFill>
            <a:schemeClr val="accent4">
              <a:lumMod val="20000"/>
              <a:lumOff val="80000"/>
            </a:schemeClr>
          </a:solidFill>
        </p:spPr>
        <p:txBody>
          <a:bodyPr>
            <a:normAutofit/>
          </a:bodyPr>
          <a:lstStyle/>
          <a:p>
            <a:pPr algn="just"/>
            <a:endParaRPr lang="nl-NL" sz="2800" dirty="0"/>
          </a:p>
          <a:p>
            <a:pPr algn="just"/>
            <a:r>
              <a:rPr lang="nl-NL" sz="2800" dirty="0"/>
              <a:t>Mochten er in een complex andere activiteiten plaats vinden zullen deze uit andere bronnen gefinancierd moeten worden. Denk hierbij aan bijv. klein bedrag per bewoner, verzoek bij de wijkcommissie, buurt- en cultuurfonds. </a:t>
            </a:r>
          </a:p>
          <a:p>
            <a:pPr algn="just"/>
            <a:endParaRPr lang="nl-NL" sz="2800" dirty="0"/>
          </a:p>
          <a:p>
            <a:pPr algn="just"/>
            <a:r>
              <a:rPr lang="nl-NL" sz="2800" dirty="0"/>
              <a:t>HBVBoZ en Stadlander hebben er baat bij dat de bewoners een zo goed mogelijke band   met elkaar hebben/krijgen (woongenot). Mocht er in of rondom het complex jaarlijks een bijeenkomst worden georganiseerd om de verstandhouding onderling te verbeteren kan er door de BC bij HBVBoZ om een bijdrage worden verzocht. Het bestuur van de HBVBoZ zal hierover dan beslissen.</a:t>
            </a:r>
          </a:p>
          <a:p>
            <a:pPr algn="just"/>
            <a:endParaRPr lang="nl-NL" sz="2800" dirty="0"/>
          </a:p>
        </p:txBody>
      </p:sp>
    </p:spTree>
    <p:extLst>
      <p:ext uri="{BB962C8B-B14F-4D97-AF65-F5344CB8AC3E}">
        <p14:creationId xmlns:p14="http://schemas.microsoft.com/office/powerpoint/2010/main" val="3203794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7" name="Titel 1">
            <a:extLst>
              <a:ext uri="{FF2B5EF4-FFF2-40B4-BE49-F238E27FC236}">
                <a16:creationId xmlns:a16="http://schemas.microsoft.com/office/drawing/2014/main" id="{46B7C6E5-CD00-4140-B9C7-356935F1BA99}"/>
              </a:ext>
            </a:extLst>
          </p:cNvPr>
          <p:cNvSpPr>
            <a:spLocks noGrp="1"/>
          </p:cNvSpPr>
          <p:nvPr>
            <p:ph type="ctrTitle"/>
          </p:nvPr>
        </p:nvSpPr>
        <p:spPr>
          <a:xfrm>
            <a:off x="1609200" y="219600"/>
            <a:ext cx="9374400" cy="936000"/>
          </a:xfrm>
        </p:spPr>
        <p:txBody>
          <a:bodyPr anchor="ctr">
            <a:normAutofit/>
          </a:bodyPr>
          <a:lstStyle/>
          <a:p>
            <a:r>
              <a:rPr lang="nl-NL" sz="3600" b="1" dirty="0">
                <a:latin typeface="+mn-lt"/>
              </a:rPr>
              <a:t>Bronvermelding</a:t>
            </a:r>
          </a:p>
        </p:txBody>
      </p:sp>
      <p:sp>
        <p:nvSpPr>
          <p:cNvPr id="6" name="Ondertitel 5">
            <a:extLst>
              <a:ext uri="{FF2B5EF4-FFF2-40B4-BE49-F238E27FC236}">
                <a16:creationId xmlns:a16="http://schemas.microsoft.com/office/drawing/2014/main" id="{5005DD87-0030-4E56-A477-CEB3D93747F7}"/>
              </a:ext>
            </a:extLst>
          </p:cNvPr>
          <p:cNvSpPr>
            <a:spLocks noGrp="1"/>
          </p:cNvSpPr>
          <p:nvPr>
            <p:ph type="subTitle" idx="1"/>
          </p:nvPr>
        </p:nvSpPr>
        <p:spPr>
          <a:xfrm>
            <a:off x="863999" y="1206000"/>
            <a:ext cx="10800000" cy="5400000"/>
          </a:xfrm>
          <a:solidFill>
            <a:schemeClr val="accent1">
              <a:lumMod val="20000"/>
              <a:lumOff val="80000"/>
            </a:schemeClr>
          </a:solidFill>
        </p:spPr>
        <p:txBody>
          <a:bodyPr>
            <a:normAutofit/>
          </a:bodyPr>
          <a:lstStyle/>
          <a:p>
            <a:pPr algn="l"/>
            <a:endParaRPr lang="nl-NL" sz="2800" b="1" dirty="0"/>
          </a:p>
          <a:p>
            <a:pPr algn="l"/>
            <a:endParaRPr lang="nl-NL" sz="2800" b="1" dirty="0"/>
          </a:p>
          <a:p>
            <a:pPr algn="l"/>
            <a:r>
              <a:rPr lang="nl-NL" sz="2800" b="1" dirty="0"/>
              <a:t>Officiële tekst Overlegwet:</a:t>
            </a:r>
          </a:p>
          <a:p>
            <a:pPr algn="l"/>
            <a:endParaRPr lang="nl-NL" sz="1200" b="1" dirty="0"/>
          </a:p>
          <a:p>
            <a:pPr algn="l"/>
            <a:r>
              <a:rPr lang="nl-NL" sz="1800" b="1" dirty="0">
                <a:hlinkClick r:id="rId3"/>
              </a:rPr>
              <a:t>https://wetten.overheid.nl/BWBR0009810/2017-07-01</a:t>
            </a:r>
            <a:endParaRPr lang="nl-NL" sz="1800" b="1" dirty="0"/>
          </a:p>
          <a:p>
            <a:pPr algn="l"/>
            <a:endParaRPr lang="nl-NL" sz="2800" b="1" dirty="0"/>
          </a:p>
          <a:p>
            <a:pPr algn="l"/>
            <a:r>
              <a:rPr lang="nl-NL" sz="2800" b="1" dirty="0"/>
              <a:t>Uitleg rechten HBV’s en BC’s:</a:t>
            </a:r>
          </a:p>
          <a:p>
            <a:pPr algn="l"/>
            <a:endParaRPr lang="nl-NL" sz="1200" b="1" dirty="0"/>
          </a:p>
          <a:p>
            <a:pPr algn="l"/>
            <a:r>
              <a:rPr lang="nl-NL" sz="1800" b="1" dirty="0">
                <a:hlinkClick r:id="rId4"/>
              </a:rPr>
              <a:t>https://www.rijksoverheid.nl/onderwerpen/huurwoning/vraag-en-antwoord/rechten-huurdersorganisatie-bewonerscommissie</a:t>
            </a:r>
            <a:endParaRPr lang="nl-NL" sz="1800" b="1" dirty="0"/>
          </a:p>
          <a:p>
            <a:pPr algn="l"/>
            <a:endParaRPr lang="nl-NL" sz="1800" b="1" dirty="0"/>
          </a:p>
        </p:txBody>
      </p:sp>
    </p:spTree>
    <p:extLst>
      <p:ext uri="{BB962C8B-B14F-4D97-AF65-F5344CB8AC3E}">
        <p14:creationId xmlns:p14="http://schemas.microsoft.com/office/powerpoint/2010/main" val="3995822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600"/>
            <a:ext cx="9373928" cy="936224"/>
          </a:xfrm>
        </p:spPr>
        <p:txBody>
          <a:bodyPr anchor="ctr">
            <a:normAutofit/>
          </a:bodyPr>
          <a:lstStyle/>
          <a:p>
            <a:r>
              <a:rPr lang="nl-NL" sz="3200" b="1" dirty="0">
                <a:latin typeface="+mn-lt"/>
              </a:rPr>
              <a:t>Programma dinsdag 20 november 2018:</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5" name="Tekstvak 4">
            <a:extLst>
              <a:ext uri="{FF2B5EF4-FFF2-40B4-BE49-F238E27FC236}">
                <a16:creationId xmlns:a16="http://schemas.microsoft.com/office/drawing/2014/main" id="{2A9F528B-C5F4-497A-962A-9D5905A1E690}"/>
              </a:ext>
            </a:extLst>
          </p:cNvPr>
          <p:cNvSpPr txBox="1"/>
          <p:nvPr/>
        </p:nvSpPr>
        <p:spPr>
          <a:xfrm>
            <a:off x="2396804" y="1858772"/>
            <a:ext cx="8138160" cy="4401205"/>
          </a:xfrm>
          <a:prstGeom prst="rect">
            <a:avLst/>
          </a:prstGeom>
          <a:noFill/>
        </p:spPr>
        <p:txBody>
          <a:bodyPr wrap="square" rtlCol="0">
            <a:spAutoFit/>
          </a:bodyPr>
          <a:lstStyle/>
          <a:p>
            <a:r>
              <a:rPr lang="nl-NL" sz="2800" b="1" dirty="0"/>
              <a:t>1. Welkom door vicevoorzitter</a:t>
            </a:r>
          </a:p>
          <a:p>
            <a:pPr marL="514350" indent="-514350">
              <a:buAutoNum type="arabicPeriod"/>
            </a:pPr>
            <a:endParaRPr lang="nl-NL" sz="2800" b="1" dirty="0"/>
          </a:p>
          <a:p>
            <a:r>
              <a:rPr lang="nl-NL" sz="2800" b="1" dirty="0"/>
              <a:t>2. Gezellig een hapje eten</a:t>
            </a:r>
          </a:p>
          <a:p>
            <a:endParaRPr lang="nl-NL" sz="2800" b="1" dirty="0"/>
          </a:p>
          <a:p>
            <a:r>
              <a:rPr lang="nl-NL" sz="2800" b="1" dirty="0"/>
              <a:t>3. Overlegwet</a:t>
            </a:r>
          </a:p>
          <a:p>
            <a:endParaRPr lang="nl-NL" sz="2800" b="1" dirty="0"/>
          </a:p>
          <a:p>
            <a:r>
              <a:rPr lang="nl-NL" sz="2800" b="1" dirty="0"/>
              <a:t>4. Convenant</a:t>
            </a:r>
          </a:p>
          <a:p>
            <a:endParaRPr lang="nl-NL" sz="2800" b="1" dirty="0"/>
          </a:p>
          <a:p>
            <a:r>
              <a:rPr lang="nl-NL" sz="2800" b="1" dirty="0"/>
              <a:t>5. Financiële ondersteuning BC</a:t>
            </a:r>
          </a:p>
          <a:p>
            <a:endParaRPr lang="nl-NL" sz="2800" b="1" dirty="0"/>
          </a:p>
        </p:txBody>
      </p:sp>
    </p:spTree>
    <p:extLst>
      <p:ext uri="{BB962C8B-B14F-4D97-AF65-F5344CB8AC3E}">
        <p14:creationId xmlns:p14="http://schemas.microsoft.com/office/powerpoint/2010/main" val="2937838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600"/>
            <a:ext cx="9373928" cy="936224"/>
          </a:xfrm>
        </p:spPr>
        <p:txBody>
          <a:bodyPr anchor="ctr">
            <a:normAutofit/>
          </a:bodyPr>
          <a:lstStyle/>
          <a:p>
            <a:r>
              <a:rPr lang="nl-NL" sz="3200" b="1" dirty="0">
                <a:latin typeface="+mn-lt"/>
              </a:rPr>
              <a:t>Programma dinsdag 20 november 2018:</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5" name="Tekstvak 4">
            <a:extLst>
              <a:ext uri="{FF2B5EF4-FFF2-40B4-BE49-F238E27FC236}">
                <a16:creationId xmlns:a16="http://schemas.microsoft.com/office/drawing/2014/main" id="{2A9F528B-C5F4-497A-962A-9D5905A1E690}"/>
              </a:ext>
            </a:extLst>
          </p:cNvPr>
          <p:cNvSpPr txBox="1"/>
          <p:nvPr/>
        </p:nvSpPr>
        <p:spPr>
          <a:xfrm>
            <a:off x="2026920" y="2694712"/>
            <a:ext cx="8138160" cy="1754326"/>
          </a:xfrm>
          <a:prstGeom prst="rect">
            <a:avLst/>
          </a:prstGeom>
          <a:noFill/>
          <a:effectLst/>
          <a:scene3d>
            <a:camera prst="orthographicFront"/>
            <a:lightRig rig="threePt" dir="t"/>
          </a:scene3d>
          <a:sp3d>
            <a:bevelB/>
          </a:sp3d>
        </p:spPr>
        <p:txBody>
          <a:bodyPr wrap="square" rtlCol="0">
            <a:spAutoFit/>
          </a:bodyPr>
          <a:lstStyle/>
          <a:p>
            <a:pPr algn="ctr"/>
            <a:r>
              <a:rPr lang="nl-NL" sz="8000" b="1" dirty="0">
                <a:solidFill>
                  <a:srgbClr val="660066"/>
                </a:solidFill>
              </a:rPr>
              <a:t>De Overlegwet</a:t>
            </a:r>
          </a:p>
          <a:p>
            <a:endParaRPr lang="nl-NL" sz="2800" b="1" dirty="0"/>
          </a:p>
        </p:txBody>
      </p:sp>
    </p:spTree>
    <p:extLst>
      <p:ext uri="{BB962C8B-B14F-4D97-AF65-F5344CB8AC3E}">
        <p14:creationId xmlns:p14="http://schemas.microsoft.com/office/powerpoint/2010/main" val="1204489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599"/>
            <a:ext cx="9374400" cy="953358"/>
          </a:xfrm>
        </p:spPr>
        <p:txBody>
          <a:bodyPr anchor="ctr">
            <a:normAutofit/>
          </a:bodyPr>
          <a:lstStyle/>
          <a:p>
            <a:r>
              <a:rPr lang="nl-NL" sz="3600" b="1" dirty="0">
                <a:latin typeface="+mn-lt"/>
              </a:rPr>
              <a:t>Overlegwet (1)</a:t>
            </a:r>
          </a:p>
        </p:txBody>
      </p:sp>
      <p:sp>
        <p:nvSpPr>
          <p:cNvPr id="6" name="Ondertitel 5">
            <a:extLst>
              <a:ext uri="{FF2B5EF4-FFF2-40B4-BE49-F238E27FC236}">
                <a16:creationId xmlns:a16="http://schemas.microsoft.com/office/drawing/2014/main" id="{5005DD87-0030-4E56-A477-CEB3D93747F7}"/>
              </a:ext>
            </a:extLst>
          </p:cNvPr>
          <p:cNvSpPr>
            <a:spLocks noGrp="1"/>
          </p:cNvSpPr>
          <p:nvPr>
            <p:ph type="subTitle" idx="1"/>
          </p:nvPr>
        </p:nvSpPr>
        <p:spPr>
          <a:xfrm>
            <a:off x="816746" y="1303227"/>
            <a:ext cx="10591060" cy="5017674"/>
          </a:xfrm>
        </p:spPr>
        <p:txBody>
          <a:bodyPr>
            <a:normAutofit/>
          </a:bodyPr>
          <a:lstStyle/>
          <a:p>
            <a:pPr algn="l"/>
            <a:br>
              <a:rPr lang="nl-NL" dirty="0"/>
            </a:br>
            <a:endParaRPr lang="nl-NL" dirty="0"/>
          </a:p>
          <a:p>
            <a:pPr algn="l"/>
            <a:endParaRPr lang="nl-NL" dirty="0"/>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5" name="Rechthoek 4">
            <a:extLst>
              <a:ext uri="{FF2B5EF4-FFF2-40B4-BE49-F238E27FC236}">
                <a16:creationId xmlns:a16="http://schemas.microsoft.com/office/drawing/2014/main" id="{47ED04F9-9615-45EF-BA11-1B1594686A46}"/>
              </a:ext>
            </a:extLst>
          </p:cNvPr>
          <p:cNvSpPr/>
          <p:nvPr/>
        </p:nvSpPr>
        <p:spPr>
          <a:xfrm>
            <a:off x="734400" y="1206000"/>
            <a:ext cx="10800000" cy="4401205"/>
          </a:xfrm>
          <a:prstGeom prst="rect">
            <a:avLst/>
          </a:prstGeom>
          <a:solidFill>
            <a:schemeClr val="accent1">
              <a:lumMod val="20000"/>
              <a:lumOff val="80000"/>
            </a:schemeClr>
          </a:solidFill>
        </p:spPr>
        <p:txBody>
          <a:bodyPr wrap="square">
            <a:spAutoFit/>
          </a:bodyPr>
          <a:lstStyle/>
          <a:p>
            <a:pPr algn="just">
              <a:spcAft>
                <a:spcPts val="0"/>
              </a:spcAft>
            </a:pPr>
            <a:endParaRPr lang="nl-NL" sz="2800" b="1" dirty="0">
              <a:solidFill>
                <a:srgbClr val="333333"/>
              </a:solidFill>
              <a:ea typeface="Times New Roman" panose="02020603050405020304" pitchFamily="18" charset="0"/>
              <a:cs typeface="Times New Roman" panose="02020603050405020304" pitchFamily="18" charset="0"/>
            </a:endParaRPr>
          </a:p>
          <a:p>
            <a:pPr algn="just">
              <a:spcAft>
                <a:spcPts val="0"/>
              </a:spcAft>
            </a:pPr>
            <a:r>
              <a:rPr lang="nl-NL" sz="2800" b="1" dirty="0">
                <a:solidFill>
                  <a:srgbClr val="333333"/>
                </a:solidFill>
                <a:ea typeface="Times New Roman" panose="02020603050405020304" pitchFamily="18" charset="0"/>
                <a:cs typeface="Times New Roman" panose="02020603050405020304" pitchFamily="18" charset="0"/>
              </a:rPr>
              <a:t>Bepalingen Overlegwet Bewonerscommissie</a:t>
            </a:r>
            <a:endParaRPr lang="nl-NL" sz="2800" b="1" dirty="0">
              <a:ea typeface="MS Mincho" panose="02020609040205080304" pitchFamily="49" charset="-128"/>
              <a:cs typeface="Times New Roman" panose="02020603050405020304" pitchFamily="18" charset="0"/>
            </a:endParaRPr>
          </a:p>
          <a:p>
            <a:pPr algn="just">
              <a:spcAft>
                <a:spcPts val="0"/>
              </a:spcAft>
            </a:pPr>
            <a:r>
              <a:rPr lang="nl-NL" sz="2800" b="1" dirty="0">
                <a:solidFill>
                  <a:srgbClr val="333333"/>
                </a:solidFill>
                <a:ea typeface="Times New Roman" panose="02020603050405020304" pitchFamily="18" charset="0"/>
                <a:cs typeface="Times New Roman" panose="02020603050405020304" pitchFamily="18" charset="0"/>
              </a:rPr>
              <a:t> </a:t>
            </a:r>
            <a:endParaRPr lang="nl-NL" sz="2800" b="1" dirty="0">
              <a:ea typeface="MS Mincho" panose="02020609040205080304" pitchFamily="49" charset="-128"/>
              <a:cs typeface="Times New Roman" panose="02020603050405020304" pitchFamily="18" charset="0"/>
            </a:endParaRPr>
          </a:p>
          <a:p>
            <a:pPr algn="just">
              <a:spcAft>
                <a:spcPts val="0"/>
              </a:spcAft>
            </a:pPr>
            <a:r>
              <a:rPr lang="nl-NL" sz="2800" b="1" dirty="0">
                <a:solidFill>
                  <a:srgbClr val="333333"/>
                </a:solidFill>
                <a:ea typeface="Times New Roman" panose="02020603050405020304" pitchFamily="18" charset="0"/>
                <a:cs typeface="Times New Roman" panose="02020603050405020304" pitchFamily="18" charset="0"/>
              </a:rPr>
              <a:t>Artikel 1 lid g.</a:t>
            </a:r>
            <a:endParaRPr lang="nl-NL" sz="2800" b="1" dirty="0">
              <a:ea typeface="MS Mincho" panose="02020609040205080304" pitchFamily="49" charset="-128"/>
              <a:cs typeface="Times New Roman" panose="02020603050405020304" pitchFamily="18" charset="0"/>
            </a:endParaRPr>
          </a:p>
          <a:p>
            <a:pPr algn="just">
              <a:spcAft>
                <a:spcPts val="0"/>
              </a:spcAft>
            </a:pPr>
            <a:r>
              <a:rPr lang="nl-NL" sz="2800" b="1" dirty="0">
                <a:solidFill>
                  <a:srgbClr val="333333"/>
                </a:solidFill>
                <a:ea typeface="Times New Roman" panose="02020603050405020304" pitchFamily="18" charset="0"/>
                <a:cs typeface="Times New Roman" panose="02020603050405020304" pitchFamily="18" charset="0"/>
              </a:rPr>
              <a:t>In deze wet en de daarop berustende bepalingen wordt verstaan onder:</a:t>
            </a:r>
            <a:endParaRPr lang="nl-NL" sz="2800" b="1" dirty="0">
              <a:ea typeface="MS Mincho" panose="02020609040205080304" pitchFamily="49" charset="-128"/>
              <a:cs typeface="Times New Roman" panose="02020603050405020304" pitchFamily="18" charset="0"/>
            </a:endParaRPr>
          </a:p>
          <a:p>
            <a:pPr algn="just">
              <a:spcAft>
                <a:spcPts val="0"/>
              </a:spcAft>
            </a:pPr>
            <a:r>
              <a:rPr lang="nl-NL" sz="2800" b="1" dirty="0">
                <a:ea typeface="MS Mincho" panose="02020609040205080304" pitchFamily="49" charset="-128"/>
                <a:cs typeface="Times New Roman" panose="02020603050405020304" pitchFamily="18" charset="0"/>
              </a:rPr>
              <a:t> </a:t>
            </a:r>
          </a:p>
          <a:p>
            <a:pPr algn="just">
              <a:spcAft>
                <a:spcPts val="0"/>
              </a:spcAft>
            </a:pPr>
            <a:r>
              <a:rPr lang="nl-NL" sz="2800" b="1" dirty="0">
                <a:solidFill>
                  <a:srgbClr val="333333"/>
                </a:solidFill>
                <a:ea typeface="Times New Roman" panose="02020603050405020304" pitchFamily="18" charset="0"/>
                <a:cs typeface="Times New Roman" panose="02020603050405020304" pitchFamily="18" charset="0"/>
              </a:rPr>
              <a:t>bewonerscommissie: commissie van bewoners van huurwoningen in een wooncomplex, niet zijnde een huurdersorganisatie, die de belangen behartigt van de huurders van dat wooncomplex en die voldoet aan onderdeel f, onder 2° tot en met 4°.</a:t>
            </a:r>
            <a:endParaRPr lang="nl-NL" sz="2800" b="1" dirty="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983813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599"/>
            <a:ext cx="9374400" cy="953358"/>
          </a:xfrm>
        </p:spPr>
        <p:txBody>
          <a:bodyPr anchor="ctr">
            <a:normAutofit/>
          </a:bodyPr>
          <a:lstStyle/>
          <a:p>
            <a:r>
              <a:rPr lang="nl-NL" sz="3600" b="1" dirty="0">
                <a:latin typeface="+mn-lt"/>
              </a:rPr>
              <a:t>Overlegwet (2)</a:t>
            </a:r>
          </a:p>
        </p:txBody>
      </p:sp>
      <p:sp>
        <p:nvSpPr>
          <p:cNvPr id="6" name="Ondertitel 5">
            <a:extLst>
              <a:ext uri="{FF2B5EF4-FFF2-40B4-BE49-F238E27FC236}">
                <a16:creationId xmlns:a16="http://schemas.microsoft.com/office/drawing/2014/main" id="{5005DD87-0030-4E56-A477-CEB3D93747F7}"/>
              </a:ext>
            </a:extLst>
          </p:cNvPr>
          <p:cNvSpPr>
            <a:spLocks noGrp="1"/>
          </p:cNvSpPr>
          <p:nvPr>
            <p:ph type="subTitle" idx="1"/>
          </p:nvPr>
        </p:nvSpPr>
        <p:spPr>
          <a:xfrm>
            <a:off x="816746" y="1303227"/>
            <a:ext cx="10591060" cy="5017674"/>
          </a:xfrm>
        </p:spPr>
        <p:txBody>
          <a:bodyPr>
            <a:normAutofit/>
          </a:bodyPr>
          <a:lstStyle/>
          <a:p>
            <a:pPr algn="l"/>
            <a:br>
              <a:rPr lang="nl-NL" dirty="0"/>
            </a:br>
            <a:endParaRPr lang="nl-NL" dirty="0"/>
          </a:p>
          <a:p>
            <a:pPr algn="l"/>
            <a:endParaRPr lang="nl-NL" dirty="0"/>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graphicFrame>
        <p:nvGraphicFramePr>
          <p:cNvPr id="3" name="Tabel 2">
            <a:extLst>
              <a:ext uri="{FF2B5EF4-FFF2-40B4-BE49-F238E27FC236}">
                <a16:creationId xmlns:a16="http://schemas.microsoft.com/office/drawing/2014/main" id="{65237E89-039C-499C-A441-FD372C5EFC7D}"/>
              </a:ext>
            </a:extLst>
          </p:cNvPr>
          <p:cNvGraphicFramePr>
            <a:graphicFrameLocks noGrp="1"/>
          </p:cNvGraphicFramePr>
          <p:nvPr>
            <p:extLst>
              <p:ext uri="{D42A27DB-BD31-4B8C-83A1-F6EECF244321}">
                <p14:modId xmlns:p14="http://schemas.microsoft.com/office/powerpoint/2010/main" val="492923750"/>
              </p:ext>
            </p:extLst>
          </p:nvPr>
        </p:nvGraphicFramePr>
        <p:xfrm>
          <a:off x="2466000" y="1512301"/>
          <a:ext cx="7260000" cy="4577080"/>
        </p:xfrm>
        <a:graphic>
          <a:graphicData uri="http://schemas.openxmlformats.org/drawingml/2006/table">
            <a:tbl>
              <a:tblPr firstRow="1" bandRow="1">
                <a:tableStyleId>{0505E3EF-67EA-436B-97B2-0124C06EBD24}</a:tableStyleId>
              </a:tblPr>
              <a:tblGrid>
                <a:gridCol w="4140000">
                  <a:extLst>
                    <a:ext uri="{9D8B030D-6E8A-4147-A177-3AD203B41FA5}">
                      <a16:colId xmlns:a16="http://schemas.microsoft.com/office/drawing/2014/main" val="957508096"/>
                    </a:ext>
                  </a:extLst>
                </a:gridCol>
                <a:gridCol w="1560000">
                  <a:extLst>
                    <a:ext uri="{9D8B030D-6E8A-4147-A177-3AD203B41FA5}">
                      <a16:colId xmlns:a16="http://schemas.microsoft.com/office/drawing/2014/main" val="3050839792"/>
                    </a:ext>
                  </a:extLst>
                </a:gridCol>
                <a:gridCol w="1560000">
                  <a:extLst>
                    <a:ext uri="{9D8B030D-6E8A-4147-A177-3AD203B41FA5}">
                      <a16:colId xmlns:a16="http://schemas.microsoft.com/office/drawing/2014/main" val="2239968430"/>
                    </a:ext>
                  </a:extLst>
                </a:gridCol>
              </a:tblGrid>
              <a:tr h="370840">
                <a:tc>
                  <a:txBody>
                    <a:bodyPr/>
                    <a:lstStyle/>
                    <a:p>
                      <a:pPr algn="ctr"/>
                      <a:r>
                        <a:rPr lang="nl-NL" sz="3200" dirty="0"/>
                        <a:t>Recht</a:t>
                      </a:r>
                    </a:p>
                  </a:txBody>
                  <a:tcPr/>
                </a:tc>
                <a:tc>
                  <a:txBody>
                    <a:bodyPr/>
                    <a:lstStyle/>
                    <a:p>
                      <a:pPr algn="ctr"/>
                      <a:r>
                        <a:rPr lang="nl-NL" sz="3200" dirty="0"/>
                        <a:t>HBVBoZ</a:t>
                      </a:r>
                    </a:p>
                  </a:txBody>
                  <a:tcPr/>
                </a:tc>
                <a:tc>
                  <a:txBody>
                    <a:bodyPr/>
                    <a:lstStyle/>
                    <a:p>
                      <a:pPr algn="ctr"/>
                      <a:r>
                        <a:rPr lang="nl-NL" sz="3200" dirty="0"/>
                        <a:t>BC</a:t>
                      </a:r>
                    </a:p>
                  </a:txBody>
                  <a:tcPr/>
                </a:tc>
                <a:extLst>
                  <a:ext uri="{0D108BD9-81ED-4DB2-BD59-A6C34878D82A}">
                    <a16:rowId xmlns:a16="http://schemas.microsoft.com/office/drawing/2014/main" val="3303318690"/>
                  </a:ext>
                </a:extLst>
              </a:tr>
              <a:tr h="370840">
                <a:tc>
                  <a:txBody>
                    <a:bodyPr/>
                    <a:lstStyle/>
                    <a:p>
                      <a:r>
                        <a:rPr lang="nl-NL" sz="2800" b="1" dirty="0"/>
                        <a:t>Informatie</a:t>
                      </a:r>
                    </a:p>
                  </a:txBody>
                  <a:tcPr/>
                </a:tc>
                <a:tc>
                  <a:txBody>
                    <a:bodyPr/>
                    <a:lstStyle/>
                    <a:p>
                      <a:pPr algn="ctr"/>
                      <a:r>
                        <a:rPr lang="nl-NL" sz="2800" b="1" dirty="0"/>
                        <a:t>X</a:t>
                      </a:r>
                    </a:p>
                  </a:txBody>
                  <a:tcPr/>
                </a:tc>
                <a:tc>
                  <a:txBody>
                    <a:bodyPr/>
                    <a:lstStyle/>
                    <a:p>
                      <a:pPr algn="ctr"/>
                      <a:r>
                        <a:rPr lang="nl-NL" sz="2800" b="1" dirty="0"/>
                        <a:t>X</a:t>
                      </a:r>
                    </a:p>
                  </a:txBody>
                  <a:tcPr/>
                </a:tc>
                <a:extLst>
                  <a:ext uri="{0D108BD9-81ED-4DB2-BD59-A6C34878D82A}">
                    <a16:rowId xmlns:a16="http://schemas.microsoft.com/office/drawing/2014/main" val="3321413835"/>
                  </a:ext>
                </a:extLst>
              </a:tr>
              <a:tr h="370840">
                <a:tc>
                  <a:txBody>
                    <a:bodyPr/>
                    <a:lstStyle/>
                    <a:p>
                      <a:endParaRPr lang="nl-NL" sz="2800" b="1" dirty="0"/>
                    </a:p>
                  </a:txBody>
                  <a:tcPr/>
                </a:tc>
                <a:tc>
                  <a:txBody>
                    <a:bodyPr/>
                    <a:lstStyle/>
                    <a:p>
                      <a:pPr algn="ctr"/>
                      <a:endParaRPr lang="nl-NL" sz="2800" b="1" dirty="0"/>
                    </a:p>
                  </a:txBody>
                  <a:tcPr/>
                </a:tc>
                <a:tc>
                  <a:txBody>
                    <a:bodyPr/>
                    <a:lstStyle/>
                    <a:p>
                      <a:pPr algn="ctr"/>
                      <a:endParaRPr lang="nl-NL" sz="2800" b="1" dirty="0"/>
                    </a:p>
                  </a:txBody>
                  <a:tcPr/>
                </a:tc>
                <a:extLst>
                  <a:ext uri="{0D108BD9-81ED-4DB2-BD59-A6C34878D82A}">
                    <a16:rowId xmlns:a16="http://schemas.microsoft.com/office/drawing/2014/main" val="3574293920"/>
                  </a:ext>
                </a:extLst>
              </a:tr>
              <a:tr h="370840">
                <a:tc>
                  <a:txBody>
                    <a:bodyPr/>
                    <a:lstStyle/>
                    <a:p>
                      <a:r>
                        <a:rPr lang="nl-NL" sz="2800" b="1" dirty="0"/>
                        <a:t>Overleg</a:t>
                      </a:r>
                    </a:p>
                  </a:txBody>
                  <a:tcPr/>
                </a:tc>
                <a:tc>
                  <a:txBody>
                    <a:bodyPr/>
                    <a:lstStyle/>
                    <a:p>
                      <a:pPr algn="ctr"/>
                      <a:r>
                        <a:rPr lang="nl-NL" sz="2800" b="1" dirty="0"/>
                        <a:t>X</a:t>
                      </a:r>
                    </a:p>
                  </a:txBody>
                  <a:tcPr/>
                </a:tc>
                <a:tc>
                  <a:txBody>
                    <a:bodyPr/>
                    <a:lstStyle/>
                    <a:p>
                      <a:pPr algn="ctr"/>
                      <a:r>
                        <a:rPr lang="nl-NL" sz="2800" b="1" dirty="0"/>
                        <a:t>X</a:t>
                      </a:r>
                    </a:p>
                  </a:txBody>
                  <a:tcPr/>
                </a:tc>
                <a:extLst>
                  <a:ext uri="{0D108BD9-81ED-4DB2-BD59-A6C34878D82A}">
                    <a16:rowId xmlns:a16="http://schemas.microsoft.com/office/drawing/2014/main" val="2230280287"/>
                  </a:ext>
                </a:extLst>
              </a:tr>
              <a:tr h="370840">
                <a:tc>
                  <a:txBody>
                    <a:bodyPr/>
                    <a:lstStyle/>
                    <a:p>
                      <a:endParaRPr lang="nl-NL" sz="2800" b="1" dirty="0"/>
                    </a:p>
                  </a:txBody>
                  <a:tcPr/>
                </a:tc>
                <a:tc>
                  <a:txBody>
                    <a:bodyPr/>
                    <a:lstStyle/>
                    <a:p>
                      <a:pPr algn="ctr"/>
                      <a:endParaRPr lang="nl-NL" sz="2800" b="1" dirty="0"/>
                    </a:p>
                  </a:txBody>
                  <a:tcPr/>
                </a:tc>
                <a:tc>
                  <a:txBody>
                    <a:bodyPr/>
                    <a:lstStyle/>
                    <a:p>
                      <a:pPr algn="ctr"/>
                      <a:endParaRPr lang="nl-NL" sz="2800" b="1" dirty="0"/>
                    </a:p>
                  </a:txBody>
                  <a:tcPr/>
                </a:tc>
                <a:extLst>
                  <a:ext uri="{0D108BD9-81ED-4DB2-BD59-A6C34878D82A}">
                    <a16:rowId xmlns:a16="http://schemas.microsoft.com/office/drawing/2014/main" val="3395463986"/>
                  </a:ext>
                </a:extLst>
              </a:tr>
              <a:tr h="370840">
                <a:tc>
                  <a:txBody>
                    <a:bodyPr/>
                    <a:lstStyle/>
                    <a:p>
                      <a:r>
                        <a:rPr lang="nl-NL" sz="2800" b="1" dirty="0"/>
                        <a:t>Advies</a:t>
                      </a:r>
                    </a:p>
                  </a:txBody>
                  <a:tcPr/>
                </a:tc>
                <a:tc>
                  <a:txBody>
                    <a:bodyPr/>
                    <a:lstStyle/>
                    <a:p>
                      <a:pPr algn="ctr"/>
                      <a:r>
                        <a:rPr lang="nl-NL" sz="2800" b="1" dirty="0"/>
                        <a:t>X</a:t>
                      </a:r>
                    </a:p>
                  </a:txBody>
                  <a:tcPr/>
                </a:tc>
                <a:tc>
                  <a:txBody>
                    <a:bodyPr/>
                    <a:lstStyle/>
                    <a:p>
                      <a:pPr algn="ctr"/>
                      <a:r>
                        <a:rPr lang="nl-NL" sz="2800" b="1" dirty="0"/>
                        <a:t>X</a:t>
                      </a:r>
                    </a:p>
                  </a:txBody>
                  <a:tcPr/>
                </a:tc>
                <a:extLst>
                  <a:ext uri="{0D108BD9-81ED-4DB2-BD59-A6C34878D82A}">
                    <a16:rowId xmlns:a16="http://schemas.microsoft.com/office/drawing/2014/main" val="3246208045"/>
                  </a:ext>
                </a:extLst>
              </a:tr>
              <a:tr h="370840">
                <a:tc>
                  <a:txBody>
                    <a:bodyPr/>
                    <a:lstStyle/>
                    <a:p>
                      <a:endParaRPr lang="nl-NL" sz="2800" b="1" dirty="0"/>
                    </a:p>
                  </a:txBody>
                  <a:tcPr/>
                </a:tc>
                <a:tc>
                  <a:txBody>
                    <a:bodyPr/>
                    <a:lstStyle/>
                    <a:p>
                      <a:pPr algn="ctr"/>
                      <a:endParaRPr lang="nl-NL" sz="2800" b="1" dirty="0"/>
                    </a:p>
                  </a:txBody>
                  <a:tcPr/>
                </a:tc>
                <a:tc>
                  <a:txBody>
                    <a:bodyPr/>
                    <a:lstStyle/>
                    <a:p>
                      <a:pPr algn="ctr"/>
                      <a:endParaRPr lang="nl-NL" sz="2800" b="1" dirty="0"/>
                    </a:p>
                  </a:txBody>
                  <a:tcPr/>
                </a:tc>
                <a:extLst>
                  <a:ext uri="{0D108BD9-81ED-4DB2-BD59-A6C34878D82A}">
                    <a16:rowId xmlns:a16="http://schemas.microsoft.com/office/drawing/2014/main" val="2136507498"/>
                  </a:ext>
                </a:extLst>
              </a:tr>
              <a:tr h="370840">
                <a:tc>
                  <a:txBody>
                    <a:bodyPr/>
                    <a:lstStyle/>
                    <a:p>
                      <a:r>
                        <a:rPr lang="nl-NL" sz="2800" b="1" dirty="0"/>
                        <a:t>Instemming</a:t>
                      </a:r>
                    </a:p>
                  </a:txBody>
                  <a:tcPr/>
                </a:tc>
                <a:tc>
                  <a:txBody>
                    <a:bodyPr/>
                    <a:lstStyle/>
                    <a:p>
                      <a:pPr algn="ctr"/>
                      <a:r>
                        <a:rPr lang="nl-NL" sz="2800" b="1" dirty="0"/>
                        <a:t>X</a:t>
                      </a:r>
                    </a:p>
                  </a:txBody>
                  <a:tcPr/>
                </a:tc>
                <a:tc>
                  <a:txBody>
                    <a:bodyPr/>
                    <a:lstStyle/>
                    <a:p>
                      <a:pPr algn="ctr"/>
                      <a:r>
                        <a:rPr lang="nl-NL" sz="2800" b="1" dirty="0"/>
                        <a:t>X</a:t>
                      </a:r>
                    </a:p>
                  </a:txBody>
                  <a:tcPr/>
                </a:tc>
                <a:extLst>
                  <a:ext uri="{0D108BD9-81ED-4DB2-BD59-A6C34878D82A}">
                    <a16:rowId xmlns:a16="http://schemas.microsoft.com/office/drawing/2014/main" val="2791487487"/>
                  </a:ext>
                </a:extLst>
              </a:tr>
              <a:tr h="370840">
                <a:tc>
                  <a:txBody>
                    <a:bodyPr/>
                    <a:lstStyle/>
                    <a:p>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27600333"/>
                  </a:ext>
                </a:extLst>
              </a:tr>
            </a:tbl>
          </a:graphicData>
        </a:graphic>
      </p:graphicFrame>
    </p:spTree>
    <p:extLst>
      <p:ext uri="{BB962C8B-B14F-4D97-AF65-F5344CB8AC3E}">
        <p14:creationId xmlns:p14="http://schemas.microsoft.com/office/powerpoint/2010/main" val="1733458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599"/>
            <a:ext cx="9374400" cy="953358"/>
          </a:xfrm>
        </p:spPr>
        <p:txBody>
          <a:bodyPr anchor="ctr">
            <a:normAutofit/>
          </a:bodyPr>
          <a:lstStyle/>
          <a:p>
            <a:r>
              <a:rPr lang="nl-NL" sz="3600" b="1" dirty="0">
                <a:latin typeface="+mn-lt"/>
              </a:rPr>
              <a:t>Overlegwet (3)</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8" name="Tekstvak 7">
            <a:extLst>
              <a:ext uri="{FF2B5EF4-FFF2-40B4-BE49-F238E27FC236}">
                <a16:creationId xmlns:a16="http://schemas.microsoft.com/office/drawing/2014/main" id="{1FA97BB4-1862-471E-A5BD-6FCB51C2333E}"/>
              </a:ext>
            </a:extLst>
          </p:cNvPr>
          <p:cNvSpPr txBox="1"/>
          <p:nvPr/>
        </p:nvSpPr>
        <p:spPr>
          <a:xfrm>
            <a:off x="692457" y="1413890"/>
            <a:ext cx="10688715" cy="4401205"/>
          </a:xfrm>
          <a:prstGeom prst="rect">
            <a:avLst/>
          </a:prstGeom>
          <a:solidFill>
            <a:schemeClr val="accent1">
              <a:lumMod val="20000"/>
              <a:lumOff val="80000"/>
            </a:schemeClr>
          </a:solidFill>
        </p:spPr>
        <p:txBody>
          <a:bodyPr wrap="square" rtlCol="0">
            <a:spAutoFit/>
          </a:bodyPr>
          <a:lstStyle/>
          <a:p>
            <a:r>
              <a:rPr lang="nl-NL" sz="2800" b="1" dirty="0"/>
              <a:t>De HBV’s en BC’s hebben deze rechten over de volgende onderwerpen:</a:t>
            </a:r>
          </a:p>
          <a:p>
            <a:endParaRPr lang="nl-NL" sz="2800" b="1" dirty="0"/>
          </a:p>
          <a:p>
            <a:pPr marL="457200" indent="-457200">
              <a:buFont typeface="Wingdings" panose="05000000000000000000" pitchFamily="2" charset="2"/>
              <a:buChar char="Ø"/>
            </a:pPr>
            <a:r>
              <a:rPr lang="nl-NL" sz="2800" b="1" dirty="0"/>
              <a:t>Beleidsplannen die rechtstreeks te maken hebben met de betrokken woningen en de woonomgeving daarvan.</a:t>
            </a:r>
          </a:p>
          <a:p>
            <a:pPr marL="457200" indent="-457200">
              <a:buFont typeface="Wingdings" panose="05000000000000000000" pitchFamily="2" charset="2"/>
              <a:buChar char="Ø"/>
            </a:pPr>
            <a:endParaRPr lang="nl-NL" sz="2800" b="1" dirty="0"/>
          </a:p>
          <a:p>
            <a:endParaRPr lang="nl-NL" sz="2800" b="1" dirty="0"/>
          </a:p>
          <a:p>
            <a:pPr marL="457200" indent="-457200">
              <a:buFont typeface="Wingdings" panose="05000000000000000000" pitchFamily="2" charset="2"/>
              <a:buChar char="Ø"/>
            </a:pPr>
            <a:r>
              <a:rPr lang="nl-NL" sz="2800" b="1" dirty="0"/>
              <a:t>Beleidsplannen die rechtstreeks van invloed zijn op de woon- en leefsituatie van de betrokken huurders en die voor hen van wezenlijk belang zijn.</a:t>
            </a:r>
          </a:p>
          <a:p>
            <a:endParaRPr lang="nl-NL" sz="2800" b="1" dirty="0"/>
          </a:p>
        </p:txBody>
      </p:sp>
    </p:spTree>
    <p:extLst>
      <p:ext uri="{BB962C8B-B14F-4D97-AF65-F5344CB8AC3E}">
        <p14:creationId xmlns:p14="http://schemas.microsoft.com/office/powerpoint/2010/main" val="1715811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600"/>
            <a:ext cx="9373928" cy="936224"/>
          </a:xfrm>
        </p:spPr>
        <p:txBody>
          <a:bodyPr anchor="ctr">
            <a:normAutofit/>
          </a:bodyPr>
          <a:lstStyle/>
          <a:p>
            <a:r>
              <a:rPr lang="nl-NL" sz="3200" b="1" dirty="0">
                <a:latin typeface="+mn-lt"/>
              </a:rPr>
              <a:t>Programma dinsdag 20 november 2018:</a:t>
            </a: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5" name="Tekstvak 4">
            <a:extLst>
              <a:ext uri="{FF2B5EF4-FFF2-40B4-BE49-F238E27FC236}">
                <a16:creationId xmlns:a16="http://schemas.microsoft.com/office/drawing/2014/main" id="{2A9F528B-C5F4-497A-962A-9D5905A1E690}"/>
              </a:ext>
            </a:extLst>
          </p:cNvPr>
          <p:cNvSpPr txBox="1"/>
          <p:nvPr/>
        </p:nvSpPr>
        <p:spPr>
          <a:xfrm>
            <a:off x="2026920" y="2694712"/>
            <a:ext cx="8138160" cy="1754326"/>
          </a:xfrm>
          <a:prstGeom prst="rect">
            <a:avLst/>
          </a:prstGeom>
          <a:noFill/>
        </p:spPr>
        <p:txBody>
          <a:bodyPr wrap="square" rtlCol="0">
            <a:spAutoFit/>
          </a:bodyPr>
          <a:lstStyle/>
          <a:p>
            <a:pPr algn="ctr"/>
            <a:r>
              <a:rPr lang="nl-NL" sz="8000" b="1" dirty="0">
                <a:solidFill>
                  <a:srgbClr val="660066"/>
                </a:solidFill>
              </a:rPr>
              <a:t>Het convenant</a:t>
            </a:r>
          </a:p>
          <a:p>
            <a:endParaRPr lang="nl-NL" sz="2800" b="1" dirty="0"/>
          </a:p>
        </p:txBody>
      </p:sp>
    </p:spTree>
    <p:extLst>
      <p:ext uri="{BB962C8B-B14F-4D97-AF65-F5344CB8AC3E}">
        <p14:creationId xmlns:p14="http://schemas.microsoft.com/office/powerpoint/2010/main" val="410773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3355A-E9B2-4EF7-BB71-2F5E9B4D4AFE}"/>
              </a:ext>
            </a:extLst>
          </p:cNvPr>
          <p:cNvSpPr>
            <a:spLocks noGrp="1"/>
          </p:cNvSpPr>
          <p:nvPr>
            <p:ph type="ctrTitle"/>
          </p:nvPr>
        </p:nvSpPr>
        <p:spPr>
          <a:xfrm>
            <a:off x="1609200" y="219600"/>
            <a:ext cx="9374400" cy="936000"/>
          </a:xfrm>
        </p:spPr>
        <p:txBody>
          <a:bodyPr anchor="ctr">
            <a:normAutofit/>
          </a:bodyPr>
          <a:lstStyle/>
          <a:p>
            <a:r>
              <a:rPr lang="nl-NL" sz="3600" b="1" dirty="0">
                <a:latin typeface="+mn-lt"/>
              </a:rPr>
              <a:t>Convenant (1)</a:t>
            </a:r>
            <a:endParaRPr lang="nl-NL" sz="3600" dirty="0">
              <a:latin typeface="+mn-lt"/>
            </a:endParaRPr>
          </a:p>
        </p:txBody>
      </p:sp>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6" name="Ondertitel 5">
            <a:extLst>
              <a:ext uri="{FF2B5EF4-FFF2-40B4-BE49-F238E27FC236}">
                <a16:creationId xmlns:a16="http://schemas.microsoft.com/office/drawing/2014/main" id="{5005DD87-0030-4E56-A477-CEB3D93747F7}"/>
              </a:ext>
            </a:extLst>
          </p:cNvPr>
          <p:cNvSpPr>
            <a:spLocks noGrp="1"/>
          </p:cNvSpPr>
          <p:nvPr>
            <p:ph type="subTitle" idx="1"/>
          </p:nvPr>
        </p:nvSpPr>
        <p:spPr>
          <a:xfrm>
            <a:off x="733425" y="1205863"/>
            <a:ext cx="10800000" cy="5400000"/>
          </a:xfrm>
          <a:solidFill>
            <a:schemeClr val="accent1">
              <a:lumMod val="20000"/>
              <a:lumOff val="80000"/>
            </a:schemeClr>
          </a:solidFill>
        </p:spPr>
        <p:txBody>
          <a:bodyPr>
            <a:normAutofit lnSpcReduction="10000"/>
          </a:bodyPr>
          <a:lstStyle/>
          <a:p>
            <a:pPr marL="457200" indent="-457200" algn="l">
              <a:buFont typeface="Wingdings" panose="05000000000000000000" pitchFamily="2" charset="2"/>
              <a:buChar char="Ø"/>
            </a:pPr>
            <a:r>
              <a:rPr lang="nl-NL" sz="2800" b="1" dirty="0"/>
              <a:t>Een BC gaat een convenant aan met de HBVBoZ en </a:t>
            </a:r>
            <a:r>
              <a:rPr lang="nl-NL" sz="2800" b="1" u="sng" dirty="0"/>
              <a:t>niet</a:t>
            </a:r>
            <a:r>
              <a:rPr lang="nl-NL" sz="2800" b="1" dirty="0"/>
              <a:t> met Stadlander</a:t>
            </a:r>
          </a:p>
          <a:p>
            <a:pPr algn="l"/>
            <a:endParaRPr lang="nl-NL" sz="2800" b="1" dirty="0"/>
          </a:p>
          <a:p>
            <a:pPr marL="457200" indent="-457200" algn="l">
              <a:buFont typeface="Wingdings" panose="05000000000000000000" pitchFamily="2" charset="2"/>
              <a:buChar char="Ø"/>
            </a:pPr>
            <a:r>
              <a:rPr lang="nl-NL" sz="2800" b="1" dirty="0"/>
              <a:t>Verantwoording dient  afgelegd te worden aan Stadlander</a:t>
            </a:r>
          </a:p>
          <a:p>
            <a:pPr algn="l"/>
            <a:endParaRPr lang="nl-NL" sz="2800" b="1" dirty="0"/>
          </a:p>
          <a:p>
            <a:pPr marL="457200" indent="-457200" algn="l">
              <a:buFont typeface="Wingdings" panose="05000000000000000000" pitchFamily="2" charset="2"/>
              <a:buChar char="Ø"/>
            </a:pPr>
            <a:r>
              <a:rPr lang="nl-NL" sz="2800" b="1" dirty="0"/>
              <a:t>Notulen van elk overleg met Stadlander dienen binnen 10 dagen</a:t>
            </a:r>
          </a:p>
          <a:p>
            <a:pPr algn="l"/>
            <a:r>
              <a:rPr lang="nl-NL" sz="2800" b="1" dirty="0"/>
              <a:t>      te worden gezonden aan de HBVBoZ</a:t>
            </a:r>
          </a:p>
          <a:p>
            <a:pPr algn="l"/>
            <a:endParaRPr lang="nl-NL" sz="2800" b="1" dirty="0"/>
          </a:p>
          <a:p>
            <a:pPr marL="457200" indent="-457200" algn="l">
              <a:buFont typeface="Wingdings" panose="05000000000000000000" pitchFamily="2" charset="2"/>
              <a:buChar char="Ø"/>
            </a:pPr>
            <a:r>
              <a:rPr lang="nl-NL" sz="2800" b="1" dirty="0"/>
              <a:t>Een BC heeft het recht om rechtstreeks in gesprek te gaan met Stadlander  (gebiedsconsulent)</a:t>
            </a:r>
          </a:p>
          <a:p>
            <a:pPr algn="l"/>
            <a:endParaRPr lang="nl-NL" sz="2800" b="1" dirty="0"/>
          </a:p>
          <a:p>
            <a:pPr marL="457200" indent="-457200" algn="l">
              <a:buFont typeface="Wingdings" panose="05000000000000000000" pitchFamily="2" charset="2"/>
              <a:buChar char="Ø"/>
            </a:pPr>
            <a:r>
              <a:rPr lang="nl-NL" sz="2800" b="1" dirty="0"/>
              <a:t>Vertrouwelijke mededelingen blijven vertrouwelijk!</a:t>
            </a:r>
          </a:p>
          <a:p>
            <a:pPr algn="l"/>
            <a:endParaRPr lang="nl-NL" dirty="0"/>
          </a:p>
          <a:p>
            <a:pPr algn="l"/>
            <a:endParaRPr lang="nl-NL" dirty="0"/>
          </a:p>
        </p:txBody>
      </p:sp>
    </p:spTree>
    <p:extLst>
      <p:ext uri="{BB962C8B-B14F-4D97-AF65-F5344CB8AC3E}">
        <p14:creationId xmlns:p14="http://schemas.microsoft.com/office/powerpoint/2010/main" val="861670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BV_logo_A">
            <a:extLst>
              <a:ext uri="{FF2B5EF4-FFF2-40B4-BE49-F238E27FC236}">
                <a16:creationId xmlns:a16="http://schemas.microsoft.com/office/drawing/2014/main" id="{839C988F-5963-41AB-9EDE-453ED493D3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14450" cy="1524000"/>
          </a:xfrm>
          <a:prstGeom prst="rect">
            <a:avLst/>
          </a:prstGeom>
          <a:noFill/>
        </p:spPr>
      </p:pic>
      <p:sp>
        <p:nvSpPr>
          <p:cNvPr id="7" name="Titel 1">
            <a:extLst>
              <a:ext uri="{FF2B5EF4-FFF2-40B4-BE49-F238E27FC236}">
                <a16:creationId xmlns:a16="http://schemas.microsoft.com/office/drawing/2014/main" id="{46B7C6E5-CD00-4140-B9C7-356935F1BA99}"/>
              </a:ext>
            </a:extLst>
          </p:cNvPr>
          <p:cNvSpPr>
            <a:spLocks noGrp="1"/>
          </p:cNvSpPr>
          <p:nvPr>
            <p:ph type="ctrTitle"/>
          </p:nvPr>
        </p:nvSpPr>
        <p:spPr>
          <a:xfrm>
            <a:off x="1609200" y="219600"/>
            <a:ext cx="9374400" cy="936000"/>
          </a:xfrm>
        </p:spPr>
        <p:txBody>
          <a:bodyPr anchor="ctr">
            <a:normAutofit/>
          </a:bodyPr>
          <a:lstStyle/>
          <a:p>
            <a:r>
              <a:rPr lang="nl-NL" sz="3600" b="1" dirty="0">
                <a:latin typeface="+mn-lt"/>
              </a:rPr>
              <a:t>Convenant (2)</a:t>
            </a:r>
          </a:p>
        </p:txBody>
      </p:sp>
      <p:sp>
        <p:nvSpPr>
          <p:cNvPr id="6" name="Ondertitel 5">
            <a:extLst>
              <a:ext uri="{FF2B5EF4-FFF2-40B4-BE49-F238E27FC236}">
                <a16:creationId xmlns:a16="http://schemas.microsoft.com/office/drawing/2014/main" id="{5005DD87-0030-4E56-A477-CEB3D93747F7}"/>
              </a:ext>
            </a:extLst>
          </p:cNvPr>
          <p:cNvSpPr>
            <a:spLocks noGrp="1"/>
          </p:cNvSpPr>
          <p:nvPr>
            <p:ph type="subTitle" idx="1"/>
          </p:nvPr>
        </p:nvSpPr>
        <p:spPr>
          <a:xfrm>
            <a:off x="863999" y="1206000"/>
            <a:ext cx="10800000" cy="5400000"/>
          </a:xfrm>
          <a:solidFill>
            <a:schemeClr val="accent1">
              <a:lumMod val="20000"/>
              <a:lumOff val="80000"/>
            </a:schemeClr>
          </a:solidFill>
        </p:spPr>
        <p:txBody>
          <a:bodyPr>
            <a:normAutofit fontScale="85000" lnSpcReduction="10000"/>
          </a:bodyPr>
          <a:lstStyle/>
          <a:p>
            <a:pPr marL="457200" indent="-457200" algn="l">
              <a:buFont typeface="Wingdings" panose="05000000000000000000" pitchFamily="2" charset="2"/>
              <a:buChar char="Ø"/>
            </a:pPr>
            <a:r>
              <a:rPr lang="nl-NL" sz="2800" b="1" dirty="0"/>
              <a:t>De HBVBoZ ondersteunt de BC financieel</a:t>
            </a:r>
          </a:p>
          <a:p>
            <a:pPr algn="l"/>
            <a:endParaRPr lang="nl-NL" sz="2800" b="1" dirty="0"/>
          </a:p>
          <a:p>
            <a:pPr marL="457200" indent="-457200" algn="l">
              <a:buFont typeface="Wingdings" panose="05000000000000000000" pitchFamily="2" charset="2"/>
              <a:buChar char="Ø"/>
            </a:pPr>
            <a:r>
              <a:rPr lang="nl-NL" sz="2600" b="1" dirty="0"/>
              <a:t>De penningmeester van de BC dient elk jaar een begroting in bij de HBV en na afloop van het boekjaar een jaarrekening.</a:t>
            </a:r>
          </a:p>
          <a:p>
            <a:pPr algn="l"/>
            <a:endParaRPr lang="nl-NL" sz="2800" b="1" dirty="0"/>
          </a:p>
          <a:p>
            <a:pPr marL="457200" indent="-457200" algn="l">
              <a:buFont typeface="Wingdings" panose="05000000000000000000" pitchFamily="2" charset="2"/>
              <a:buChar char="Ø"/>
            </a:pPr>
            <a:r>
              <a:rPr lang="nl-NL" sz="2800" b="1" dirty="0"/>
              <a:t>De BC belegt een maal per jaar een Algemene Bewoners/Leden Vergadering</a:t>
            </a:r>
          </a:p>
          <a:p>
            <a:pPr algn="l"/>
            <a:endParaRPr lang="nl-NL" sz="2800" b="1" dirty="0"/>
          </a:p>
          <a:p>
            <a:pPr marL="457200" indent="-457200" algn="l">
              <a:buFont typeface="Wingdings" panose="05000000000000000000" pitchFamily="2" charset="2"/>
              <a:buChar char="Ø"/>
            </a:pPr>
            <a:r>
              <a:rPr lang="nl-NL" sz="2800" b="1" dirty="0"/>
              <a:t>De BC maakt een rooster van aftreden bekend en geeft aan wie zich herkiesbaar stelt</a:t>
            </a:r>
          </a:p>
          <a:p>
            <a:pPr algn="l"/>
            <a:endParaRPr lang="nl-NL" sz="2800" b="1" dirty="0"/>
          </a:p>
          <a:p>
            <a:pPr marL="457200" indent="-457200" algn="l">
              <a:buFont typeface="Wingdings" panose="05000000000000000000" pitchFamily="2" charset="2"/>
              <a:buChar char="Ø"/>
            </a:pPr>
            <a:r>
              <a:rPr lang="nl-NL" sz="2800" b="1" dirty="0"/>
              <a:t>Het jaarverslag wordt gestuurd aan de HBVBoZ</a:t>
            </a:r>
          </a:p>
          <a:p>
            <a:r>
              <a:rPr lang="nl-NL" dirty="0"/>
              <a:t> </a:t>
            </a:r>
          </a:p>
          <a:p>
            <a:pPr marL="457200" indent="-457200" algn="l">
              <a:buFont typeface="Wingdings" panose="05000000000000000000" pitchFamily="2" charset="2"/>
              <a:buChar char="Ø"/>
            </a:pPr>
            <a:r>
              <a:rPr lang="nl-NL" sz="2800" b="1" dirty="0"/>
              <a:t>Het is aan te raden om Statuten en een Huishoudelijk Reglement in te voeren</a:t>
            </a:r>
          </a:p>
          <a:p>
            <a:pPr algn="l"/>
            <a:endParaRPr lang="nl-NL" sz="2800" b="1" dirty="0"/>
          </a:p>
        </p:txBody>
      </p:sp>
    </p:spTree>
    <p:extLst>
      <p:ext uri="{BB962C8B-B14F-4D97-AF65-F5344CB8AC3E}">
        <p14:creationId xmlns:p14="http://schemas.microsoft.com/office/powerpoint/2010/main" val="415390245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677</Words>
  <Application>Microsoft Office PowerPoint</Application>
  <PresentationFormat>Breedbeeld</PresentationFormat>
  <Paragraphs>117</Paragraphs>
  <Slides>15</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15</vt:i4>
      </vt:variant>
    </vt:vector>
  </HeadingPairs>
  <TitlesOfParts>
    <vt:vector size="22" baseType="lpstr">
      <vt:lpstr>MS Mincho</vt:lpstr>
      <vt:lpstr>Arial</vt:lpstr>
      <vt:lpstr>Calibri</vt:lpstr>
      <vt:lpstr>Calibri Light</vt:lpstr>
      <vt:lpstr>Times New Roman</vt:lpstr>
      <vt:lpstr>Wingdings</vt:lpstr>
      <vt:lpstr>Kantoorthema</vt:lpstr>
      <vt:lpstr>Hartelijk welkom</vt:lpstr>
      <vt:lpstr>Programma dinsdag 20 november 2018:</vt:lpstr>
      <vt:lpstr>Programma dinsdag 20 november 2018:</vt:lpstr>
      <vt:lpstr>Overlegwet (1)</vt:lpstr>
      <vt:lpstr>Overlegwet (2)</vt:lpstr>
      <vt:lpstr>Overlegwet (3)</vt:lpstr>
      <vt:lpstr>Programma dinsdag 20 november 2018:</vt:lpstr>
      <vt:lpstr>Convenant (1)</vt:lpstr>
      <vt:lpstr>Convenant (2)</vt:lpstr>
      <vt:lpstr>Programma dinsdag 20 november 2018:</vt:lpstr>
      <vt:lpstr>Financiële ondersteuning BC (1) </vt:lpstr>
      <vt:lpstr>Financiële ondersteuning BC (2)</vt:lpstr>
      <vt:lpstr>Financiële ondersteuning BC (3)</vt:lpstr>
      <vt:lpstr>Financiële ondersteuning BC (4)</vt:lpstr>
      <vt:lpstr>Bronvermelding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HBV</dc:title>
  <dc:creator>Familie de Wit</dc:creator>
  <cp:lastModifiedBy>Cor Janssens</cp:lastModifiedBy>
  <cp:revision>55</cp:revision>
  <dcterms:created xsi:type="dcterms:W3CDTF">2018-11-08T13:29:02Z</dcterms:created>
  <dcterms:modified xsi:type="dcterms:W3CDTF">2018-11-19T13:24:39Z</dcterms:modified>
</cp:coreProperties>
</file>