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55" r:id="rId3"/>
    <p:sldId id="298" r:id="rId4"/>
    <p:sldId id="299" r:id="rId5"/>
    <p:sldId id="301" r:id="rId6"/>
    <p:sldId id="277" r:id="rId7"/>
    <p:sldId id="369" r:id="rId8"/>
    <p:sldId id="261" r:id="rId9"/>
    <p:sldId id="267" r:id="rId10"/>
    <p:sldId id="264" r:id="rId11"/>
    <p:sldId id="265" r:id="rId12"/>
    <p:sldId id="305" r:id="rId13"/>
    <p:sldId id="307" r:id="rId14"/>
    <p:sldId id="318" r:id="rId15"/>
    <p:sldId id="357" r:id="rId16"/>
    <p:sldId id="321" r:id="rId17"/>
    <p:sldId id="358" r:id="rId18"/>
    <p:sldId id="359" r:id="rId19"/>
    <p:sldId id="360" r:id="rId20"/>
    <p:sldId id="361" r:id="rId21"/>
    <p:sldId id="362" r:id="rId22"/>
    <p:sldId id="356" r:id="rId23"/>
    <p:sldId id="341" r:id="rId24"/>
    <p:sldId id="342" r:id="rId25"/>
    <p:sldId id="343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28" r:id="rId36"/>
    <p:sldId id="368" r:id="rId37"/>
    <p:sldId id="363" r:id="rId38"/>
    <p:sldId id="364" r:id="rId39"/>
    <p:sldId id="365" r:id="rId40"/>
    <p:sldId id="366" r:id="rId41"/>
    <p:sldId id="367" r:id="rId42"/>
    <p:sldId id="272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oes van Geel" initials="AvG" lastIdx="11" clrIdx="0">
    <p:extLst>
      <p:ext uri="{19B8F6BF-5375-455C-9EA6-DF929625EA0E}">
        <p15:presenceInfo xmlns:p15="http://schemas.microsoft.com/office/powerpoint/2012/main" userId="S-1-5-21-1208116320-4157040111-3380523825-12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server\documenten\VIP\Buurtbemiddeling%20BOZ\registratie%20zaken\2018\registratie%202018%20boz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server\documenten\VIP\Buurtbemiddeling%20BOZ\registratie%20zaken\2018\registratie%202018%20boz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server\documenten\VIP\Buurtbemiddeling%20BOZ\registratie%20zaken\2018\registratie%202018%20bo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Resultaat</a:t>
            </a:r>
            <a:r>
              <a:rPr lang="nl-NL" sz="40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opgeloste zaken 2018 </a:t>
            </a:r>
            <a:endParaRPr lang="nl-NL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0146369871290695"/>
          <c:y val="2.334907772062258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'tabellen en grafieken'!$A$48:$A$54</c:f>
              <c:strCache>
                <c:ptCount val="7"/>
                <c:pt idx="0">
                  <c:v>bemiddeld</c:v>
                </c:pt>
                <c:pt idx="1">
                  <c:v>opgelost via intake</c:v>
                </c:pt>
                <c:pt idx="2">
                  <c:v>opgelost na aanmelding</c:v>
                </c:pt>
                <c:pt idx="3">
                  <c:v>warme brief</c:v>
                </c:pt>
                <c:pt idx="4">
                  <c:v>warme doorverwijzing</c:v>
                </c:pt>
                <c:pt idx="5">
                  <c:v>verhuisd</c:v>
                </c:pt>
                <c:pt idx="6">
                  <c:v>coaching</c:v>
                </c:pt>
              </c:strCache>
            </c:strRef>
          </c:cat>
          <c:val>
            <c:numRef>
              <c:f>'tabellen en grafieken'!$C$48:$C$54</c:f>
              <c:numCache>
                <c:formatCode>0.0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8</c:v>
                </c:pt>
                <c:pt idx="3">
                  <c:v>0</c:v>
                </c:pt>
                <c:pt idx="4">
                  <c:v>20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1-4C4C-92ED-67A9F4EB7E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aseline="0"/>
            </a:pPr>
            <a:endParaRPr lang="nl-NL"/>
          </a:p>
        </c:txPr>
      </c:legendEntry>
      <c:legendEntry>
        <c:idx val="1"/>
        <c:txPr>
          <a:bodyPr/>
          <a:lstStyle/>
          <a:p>
            <a:pPr>
              <a:defRPr sz="2000" baseline="0"/>
            </a:pPr>
            <a:endParaRPr lang="nl-NL"/>
          </a:p>
        </c:txPr>
      </c:legendEntry>
      <c:legendEntry>
        <c:idx val="2"/>
        <c:txPr>
          <a:bodyPr/>
          <a:lstStyle/>
          <a:p>
            <a:pPr>
              <a:defRPr sz="2000" baseline="0"/>
            </a:pPr>
            <a:endParaRPr lang="nl-NL"/>
          </a:p>
        </c:txPr>
      </c:legendEntry>
      <c:legendEntry>
        <c:idx val="3"/>
        <c:txPr>
          <a:bodyPr/>
          <a:lstStyle/>
          <a:p>
            <a:pPr>
              <a:defRPr sz="2000" baseline="0"/>
            </a:pPr>
            <a:endParaRPr lang="nl-NL"/>
          </a:p>
        </c:txPr>
      </c:legendEntry>
      <c:legendEntry>
        <c:idx val="4"/>
        <c:txPr>
          <a:bodyPr/>
          <a:lstStyle/>
          <a:p>
            <a:pPr>
              <a:defRPr sz="2000" baseline="0"/>
            </a:pPr>
            <a:endParaRPr lang="nl-NL"/>
          </a:p>
        </c:txPr>
      </c:legendEntry>
      <c:legendEntry>
        <c:idx val="5"/>
        <c:txPr>
          <a:bodyPr/>
          <a:lstStyle/>
          <a:p>
            <a:pPr>
              <a:defRPr sz="2000" baseline="0"/>
            </a:pPr>
            <a:endParaRPr lang="nl-NL"/>
          </a:p>
        </c:txPr>
      </c:legendEntry>
      <c:legendEntry>
        <c:idx val="6"/>
        <c:txPr>
          <a:bodyPr/>
          <a:lstStyle/>
          <a:p>
            <a:pPr>
              <a:defRPr sz="2000" baseline="0"/>
            </a:pPr>
            <a:endParaRPr lang="nl-NL"/>
          </a:p>
        </c:txPr>
      </c:legendEntry>
      <c:layout>
        <c:manualLayout>
          <c:xMode val="edge"/>
          <c:yMode val="edge"/>
          <c:x val="0.7030654608100021"/>
          <c:y val="0.13031414437488545"/>
          <c:w val="0.28861682124245275"/>
          <c:h val="0.8693223107564631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sz="2000" dirty="0"/>
              <a:t>Resultaat</a:t>
            </a:r>
            <a:r>
              <a:rPr lang="nl-NL" sz="2000" baseline="0" dirty="0"/>
              <a:t> opgeloste zaken </a:t>
            </a:r>
            <a:endParaRPr lang="nl-NL" sz="200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306549293422427"/>
          <c:y val="6.2601825374830236E-2"/>
          <c:w val="0.28861682124245275"/>
          <c:h val="0.8693223107564631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nl-NL" sz="40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Doorverwijzers 2018</a:t>
            </a:r>
            <a:endParaRPr lang="nl-NL" sz="40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'tabellen en grafieken'!$A$73:$A$78</c:f>
              <c:strCache>
                <c:ptCount val="6"/>
                <c:pt idx="0">
                  <c:v>politie</c:v>
                </c:pt>
                <c:pt idx="1">
                  <c:v>gemeente</c:v>
                </c:pt>
                <c:pt idx="2">
                  <c:v>woco</c:v>
                </c:pt>
                <c:pt idx="3">
                  <c:v>WijZijn</c:v>
                </c:pt>
                <c:pt idx="4">
                  <c:v>anders</c:v>
                </c:pt>
                <c:pt idx="5">
                  <c:v>zelfmelder</c:v>
                </c:pt>
              </c:strCache>
            </c:strRef>
          </c:cat>
          <c:val>
            <c:numRef>
              <c:f>'tabellen en grafieken'!$C$73:$C$78</c:f>
              <c:numCache>
                <c:formatCode>0.00</c:formatCode>
                <c:ptCount val="6"/>
                <c:pt idx="0">
                  <c:v>8</c:v>
                </c:pt>
                <c:pt idx="1">
                  <c:v>0</c:v>
                </c:pt>
                <c:pt idx="2">
                  <c:v>14.000000000000002</c:v>
                </c:pt>
                <c:pt idx="3">
                  <c:v>2</c:v>
                </c:pt>
                <c:pt idx="4">
                  <c:v>12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C-4E4D-BB45-B8E83D24FCE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1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2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3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4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5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ayout>
        <c:manualLayout>
          <c:xMode val="edge"/>
          <c:yMode val="edge"/>
          <c:x val="0.76708324745648371"/>
          <c:y val="0.10507877860480706"/>
          <c:w val="0.15671705734229693"/>
          <c:h val="0.84182234765856634"/>
        </c:manualLayout>
      </c:layout>
      <c:overlay val="0"/>
      <c:txPr>
        <a:bodyPr/>
        <a:lstStyle/>
        <a:p>
          <a:pPr rtl="0">
            <a:defRPr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sz="2000" dirty="0"/>
              <a:t>Resultaat</a:t>
            </a:r>
            <a:r>
              <a:rPr lang="nl-NL" sz="2000" baseline="0" dirty="0"/>
              <a:t> opgeloste zaken </a:t>
            </a:r>
            <a:endParaRPr lang="nl-NL" sz="200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306549293422427"/>
          <c:y val="6.2601825374830236E-2"/>
          <c:w val="0.28861682124245275"/>
          <c:h val="0.8693223107564631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dirty="0"/>
              <a:t>Percentage zaken</a:t>
            </a:r>
            <a:r>
              <a:rPr lang="nl-NL" baseline="0" dirty="0"/>
              <a:t> per aanmelder</a:t>
            </a:r>
            <a:endParaRPr lang="nl-NL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6708324745648371"/>
          <c:y val="0.10507877860480706"/>
          <c:w val="0.15671705734229693"/>
          <c:h val="0.84182234765856634"/>
        </c:manualLayout>
      </c:layout>
      <c:overlay val="0"/>
      <c:txPr>
        <a:bodyPr/>
        <a:lstStyle/>
        <a:p>
          <a:pPr rtl="0">
            <a:defRPr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sz="4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Zaken per wijk 2018</a:t>
            </a:r>
          </a:p>
        </c:rich>
      </c:tx>
      <c:layout>
        <c:manualLayout>
          <c:xMode val="edge"/>
          <c:yMode val="edge"/>
          <c:x val="0.17373794123591452"/>
          <c:y val="5.732481083043490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45-408A-9DEA-5197654E65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'tabellen en grafieken'!$A$11:$A$25</c:f>
              <c:strCache>
                <c:ptCount val="15"/>
                <c:pt idx="0">
                  <c:v>Bergse plaat</c:v>
                </c:pt>
                <c:pt idx="1">
                  <c:v>Borgvliet</c:v>
                </c:pt>
                <c:pt idx="2">
                  <c:v>Bunthof/Groeshof</c:v>
                </c:pt>
                <c:pt idx="3">
                  <c:v>Centrum </c:v>
                </c:pt>
                <c:pt idx="4">
                  <c:v>Fort Zeekant-Glacis</c:v>
                </c:pt>
                <c:pt idx="5">
                  <c:v>Gageldonk</c:v>
                </c:pt>
                <c:pt idx="6">
                  <c:v>Halsteren</c:v>
                </c:pt>
                <c:pt idx="7">
                  <c:v>Heimolen</c:v>
                </c:pt>
                <c:pt idx="8">
                  <c:v>Langeweg</c:v>
                </c:pt>
                <c:pt idx="9">
                  <c:v>Lepelstraat</c:v>
                </c:pt>
                <c:pt idx="10">
                  <c:v>Markiezaten</c:v>
                </c:pt>
                <c:pt idx="11">
                  <c:v>Meilust</c:v>
                </c:pt>
                <c:pt idx="12">
                  <c:v>Noordgeest</c:v>
                </c:pt>
                <c:pt idx="13">
                  <c:v>Tuinwijk</c:v>
                </c:pt>
                <c:pt idx="14">
                  <c:v>Warande</c:v>
                </c:pt>
              </c:strCache>
            </c:strRef>
          </c:cat>
          <c:val>
            <c:numRef>
              <c:f>'tabellen en grafieken'!$C$11:$C$26</c:f>
              <c:numCache>
                <c:formatCode>0.00</c:formatCode>
                <c:ptCount val="16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16</c:v>
                </c:pt>
                <c:pt idx="4">
                  <c:v>2</c:v>
                </c:pt>
                <c:pt idx="5">
                  <c:v>20</c:v>
                </c:pt>
                <c:pt idx="6">
                  <c:v>16</c:v>
                </c:pt>
                <c:pt idx="7">
                  <c:v>0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10</c:v>
                </c:pt>
                <c:pt idx="12">
                  <c:v>2</c:v>
                </c:pt>
                <c:pt idx="13">
                  <c:v>4</c:v>
                </c:pt>
                <c:pt idx="14">
                  <c:v>8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5-408A-9DEA-5197654E65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1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2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3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4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5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6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7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8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9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10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11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12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13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14"/>
        <c:txPr>
          <a:bodyPr/>
          <a:lstStyle/>
          <a:p>
            <a:pPr rtl="0">
              <a:defRPr sz="2000" baseline="0"/>
            </a:pPr>
            <a:endParaRPr lang="nl-NL"/>
          </a:p>
        </c:txPr>
      </c:legendEntry>
      <c:legendEntry>
        <c:idx val="15"/>
        <c:delete val="1"/>
      </c:legendEntry>
      <c:layout>
        <c:manualLayout>
          <c:xMode val="edge"/>
          <c:yMode val="edge"/>
          <c:x val="0.70546762079354786"/>
          <c:y val="4.672990529870585E-3"/>
          <c:w val="0.28548908496934483"/>
          <c:h val="0.96051064523064766"/>
        </c:manualLayout>
      </c:layout>
      <c:overlay val="0"/>
      <c:txPr>
        <a:bodyPr/>
        <a:lstStyle/>
        <a:p>
          <a:pPr rtl="0">
            <a:defRPr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7T10:59:29.557" idx="7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7T10:59:29.557" idx="7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9T13:37:06.240" idx="1">
    <p:pos x="10" y="10"/>
    <p:text>eruit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5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8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2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3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3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1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3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0AA5-9E1E-453E-9B0C-F58E6D7E04E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503F2-A72E-4E32-820B-CB3449077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5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65738" y="1355834"/>
            <a:ext cx="6132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4000" b="1" dirty="0"/>
              <a:t>Presentatie woonoverlast</a:t>
            </a:r>
          </a:p>
          <a:p>
            <a:pPr>
              <a:defRPr/>
            </a:pPr>
            <a:endParaRPr lang="nl-NL" sz="4000" b="1" dirty="0"/>
          </a:p>
          <a:p>
            <a:pPr>
              <a:defRPr/>
            </a:pPr>
            <a:r>
              <a:rPr lang="nl-NL" sz="3200" b="1" dirty="0"/>
              <a:t>Ron van Huuksloot (gebiedsconsulent)</a:t>
            </a:r>
          </a:p>
        </p:txBody>
      </p:sp>
    </p:spTree>
    <p:extLst>
      <p:ext uri="{BB962C8B-B14F-4D97-AF65-F5344CB8AC3E}">
        <p14:creationId xmlns:p14="http://schemas.microsoft.com/office/powerpoint/2010/main" val="26992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" y="0"/>
            <a:ext cx="9904396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02" y="1714500"/>
            <a:ext cx="39592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68" y="2055171"/>
            <a:ext cx="5507130" cy="33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728249" y="1309324"/>
            <a:ext cx="386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Vervuiling woonomgeving</a:t>
            </a:r>
          </a:p>
        </p:txBody>
      </p:sp>
    </p:spTree>
    <p:extLst>
      <p:ext uri="{BB962C8B-B14F-4D97-AF65-F5344CB8AC3E}">
        <p14:creationId xmlns:p14="http://schemas.microsoft.com/office/powerpoint/2010/main" val="41764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" y="0"/>
            <a:ext cx="9904396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1" y="1122362"/>
            <a:ext cx="4111262" cy="29476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8" y="2630628"/>
            <a:ext cx="3649717" cy="273376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022429" y="898634"/>
            <a:ext cx="2932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illegaal parkeren in de voortuin</a:t>
            </a:r>
          </a:p>
        </p:txBody>
      </p:sp>
    </p:spTree>
    <p:extLst>
      <p:ext uri="{BB962C8B-B14F-4D97-AF65-F5344CB8AC3E}">
        <p14:creationId xmlns:p14="http://schemas.microsoft.com/office/powerpoint/2010/main" val="30951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" y="0"/>
            <a:ext cx="9904396" cy="6858000"/>
          </a:xfrm>
          <a:prstGeom prst="rect">
            <a:avLst/>
          </a:prstGeom>
        </p:spPr>
      </p:pic>
      <p:pic>
        <p:nvPicPr>
          <p:cNvPr id="5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6" y="164089"/>
            <a:ext cx="3960813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" y="0"/>
            <a:ext cx="9904396" cy="6858000"/>
          </a:xfrm>
          <a:prstGeom prst="rect">
            <a:avLst/>
          </a:prstGeom>
        </p:spPr>
      </p:pic>
      <p:pic>
        <p:nvPicPr>
          <p:cNvPr id="5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7" y="164088"/>
            <a:ext cx="4787156" cy="49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6693" y="1"/>
            <a:ext cx="4215161" cy="54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43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5843" y="283778"/>
            <a:ext cx="930348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Burenoverlast? En nu?</a:t>
            </a:r>
          </a:p>
          <a:p>
            <a:endParaRPr lang="nl-NL" altLang="nl-NL" dirty="0"/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2984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43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5843" y="283778"/>
            <a:ext cx="1061601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Burenoverlast? En nu?</a:t>
            </a:r>
          </a:p>
          <a:p>
            <a:endParaRPr lang="nl-NL" altLang="nl-NL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r>
              <a:rPr lang="nl-NL" altLang="nl-NL" sz="2600" dirty="0"/>
              <a:t> 	Ervaren overlast vaak op te lossen door te praten met de buren</a:t>
            </a:r>
          </a:p>
          <a:p>
            <a:pPr marL="457200" indent="-457200">
              <a:buFontTx/>
              <a:buChar char="-"/>
            </a:pPr>
            <a:endParaRPr lang="nl-NL" altLang="nl-NL" sz="2600" dirty="0"/>
          </a:p>
          <a:p>
            <a:pPr marL="457200" indent="-457200">
              <a:buFontTx/>
              <a:buChar char="-"/>
            </a:pPr>
            <a:endParaRPr lang="nl-NL" altLang="nl-NL" sz="2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55" y="1322478"/>
            <a:ext cx="3001273" cy="32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43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5843" y="283778"/>
            <a:ext cx="930348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Burenoverlast? En nu?</a:t>
            </a:r>
          </a:p>
          <a:p>
            <a:endParaRPr lang="nl-NL" altLang="nl-NL" dirty="0"/>
          </a:p>
          <a:p>
            <a:r>
              <a:rPr lang="nl-NL" altLang="nl-NL" sz="2600" u="sng" dirty="0"/>
              <a:t>Tips voor een gesprek met de buren</a:t>
            </a:r>
            <a:br>
              <a:rPr lang="nl-NL" altLang="nl-NL" sz="2600" dirty="0"/>
            </a:br>
            <a:br>
              <a:rPr lang="nl-NL" altLang="nl-NL" sz="2600" dirty="0"/>
            </a:br>
            <a:r>
              <a:rPr lang="nl-NL" altLang="nl-NL" sz="2600" dirty="0"/>
              <a:t>- Wacht niet te lang met het gesprek</a:t>
            </a:r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9948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43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5843" y="283778"/>
            <a:ext cx="930348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Burenoverlast? En nu?</a:t>
            </a:r>
          </a:p>
          <a:p>
            <a:endParaRPr lang="nl-NL" altLang="nl-NL" dirty="0"/>
          </a:p>
          <a:p>
            <a:r>
              <a:rPr lang="nl-NL" altLang="nl-NL" sz="2600" u="sng" dirty="0"/>
              <a:t>Tips voor een gesprek met de buren</a:t>
            </a:r>
            <a:br>
              <a:rPr lang="nl-NL" altLang="nl-NL" sz="2600" dirty="0"/>
            </a:br>
            <a:br>
              <a:rPr lang="nl-NL" altLang="nl-NL" sz="2600" dirty="0"/>
            </a:br>
            <a:r>
              <a:rPr lang="nl-NL" altLang="nl-NL" sz="2600" dirty="0"/>
              <a:t>- Wacht niet te lang met het gesprek</a:t>
            </a:r>
          </a:p>
          <a:p>
            <a:r>
              <a:rPr lang="nl-NL" altLang="nl-NL" sz="2600" dirty="0"/>
              <a:t>- Ga niet praten als je boos bent</a:t>
            </a:r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7429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43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5843" y="283778"/>
            <a:ext cx="93034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Burenoverlast? En nu?</a:t>
            </a:r>
          </a:p>
          <a:p>
            <a:endParaRPr lang="nl-NL" altLang="nl-NL" dirty="0"/>
          </a:p>
          <a:p>
            <a:r>
              <a:rPr lang="nl-NL" altLang="nl-NL" sz="2600" u="sng" dirty="0"/>
              <a:t>Tips voor een gesprek met de buren</a:t>
            </a:r>
            <a:br>
              <a:rPr lang="nl-NL" altLang="nl-NL" sz="2600" dirty="0"/>
            </a:br>
            <a:br>
              <a:rPr lang="nl-NL" altLang="nl-NL" sz="2600" dirty="0"/>
            </a:br>
            <a:r>
              <a:rPr lang="nl-NL" altLang="nl-NL" sz="2600" dirty="0"/>
              <a:t>- Wacht niet te lang met het gesprek</a:t>
            </a:r>
          </a:p>
          <a:p>
            <a:r>
              <a:rPr lang="nl-NL" altLang="nl-NL" sz="2600" dirty="0"/>
              <a:t>- Ga niet praten als je boos bent</a:t>
            </a:r>
          </a:p>
          <a:p>
            <a:r>
              <a:rPr lang="nl-NL" altLang="nl-NL" sz="2600" dirty="0"/>
              <a:t>- Vraag van te voren of een gesprek uitkomt</a:t>
            </a:r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12052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43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5843" y="283778"/>
            <a:ext cx="93034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Burenoverlast? En nu?</a:t>
            </a:r>
          </a:p>
          <a:p>
            <a:endParaRPr lang="nl-NL" altLang="nl-NL" dirty="0"/>
          </a:p>
          <a:p>
            <a:r>
              <a:rPr lang="nl-NL" altLang="nl-NL" sz="2600" u="sng" dirty="0"/>
              <a:t>Tips voor een gesprek met de buren</a:t>
            </a:r>
            <a:br>
              <a:rPr lang="nl-NL" altLang="nl-NL" sz="2600" dirty="0"/>
            </a:br>
            <a:br>
              <a:rPr lang="nl-NL" altLang="nl-NL" sz="2600" dirty="0"/>
            </a:br>
            <a:r>
              <a:rPr lang="nl-NL" altLang="nl-NL" sz="2600" dirty="0"/>
              <a:t>- Wacht niet te lang met het gesprek</a:t>
            </a:r>
          </a:p>
          <a:p>
            <a:r>
              <a:rPr lang="nl-NL" altLang="nl-NL" sz="2600" dirty="0"/>
              <a:t>- Ga niet praten als je boos bent</a:t>
            </a:r>
          </a:p>
          <a:p>
            <a:r>
              <a:rPr lang="nl-NL" altLang="nl-NL" sz="2600" dirty="0"/>
              <a:t>- Vraag van te voren of een gesprek uitkomt</a:t>
            </a:r>
            <a:br>
              <a:rPr lang="nl-NL" altLang="nl-NL" sz="2600" dirty="0"/>
            </a:br>
            <a:r>
              <a:rPr lang="nl-NL" altLang="nl-NL" sz="2600" dirty="0"/>
              <a:t>- Zorg dat je van te voren weet wat je wilt gaan zeggen</a:t>
            </a:r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6000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43" y="0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65738" y="1355834"/>
            <a:ext cx="6132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4000" b="1" dirty="0"/>
              <a:t>Wat is last?</a:t>
            </a:r>
          </a:p>
        </p:txBody>
      </p:sp>
    </p:spTree>
    <p:extLst>
      <p:ext uri="{BB962C8B-B14F-4D97-AF65-F5344CB8AC3E}">
        <p14:creationId xmlns:p14="http://schemas.microsoft.com/office/powerpoint/2010/main" val="14218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43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5843" y="283778"/>
            <a:ext cx="93034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Burenoverlast? En nu?</a:t>
            </a:r>
          </a:p>
          <a:p>
            <a:endParaRPr lang="nl-NL" altLang="nl-NL" dirty="0"/>
          </a:p>
          <a:p>
            <a:r>
              <a:rPr lang="nl-NL" altLang="nl-NL" sz="2600" u="sng" dirty="0"/>
              <a:t>Tips voor een gesprek met de buren</a:t>
            </a:r>
            <a:br>
              <a:rPr lang="nl-NL" altLang="nl-NL" sz="2600" dirty="0"/>
            </a:br>
            <a:br>
              <a:rPr lang="nl-NL" altLang="nl-NL" sz="2600" dirty="0"/>
            </a:br>
            <a:r>
              <a:rPr lang="nl-NL" altLang="nl-NL" sz="2600" dirty="0"/>
              <a:t>- Wacht niet te lang met het gesprek</a:t>
            </a:r>
          </a:p>
          <a:p>
            <a:r>
              <a:rPr lang="nl-NL" altLang="nl-NL" sz="2600" dirty="0"/>
              <a:t>- Ga niet praten als je boos bent</a:t>
            </a:r>
          </a:p>
          <a:p>
            <a:r>
              <a:rPr lang="nl-NL" altLang="nl-NL" sz="2600" dirty="0"/>
              <a:t>- Vraag van te voren of een gesprek uitkomt</a:t>
            </a:r>
            <a:br>
              <a:rPr lang="nl-NL" altLang="nl-NL" sz="2600" dirty="0"/>
            </a:br>
            <a:r>
              <a:rPr lang="nl-NL" altLang="nl-NL" sz="2600" dirty="0"/>
              <a:t>- Zorg dat je van te voren weet wat je wilt gaan zeggen</a:t>
            </a:r>
            <a:br>
              <a:rPr lang="nl-NL" altLang="nl-NL" sz="2600" dirty="0"/>
            </a:br>
            <a:r>
              <a:rPr lang="nl-NL" altLang="nl-NL" sz="2600" dirty="0"/>
              <a:t>- Probeer redelijk te blijven qua eisen, je hoort altijd iets van je buren</a:t>
            </a:r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18560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43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5843" y="283778"/>
            <a:ext cx="93034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Burenoverlast? En nu?</a:t>
            </a:r>
          </a:p>
          <a:p>
            <a:endParaRPr lang="nl-NL" altLang="nl-NL" dirty="0"/>
          </a:p>
          <a:p>
            <a:r>
              <a:rPr lang="nl-NL" altLang="nl-NL" sz="2600" u="sng" dirty="0"/>
              <a:t>Tips voor een gesprek met de buren</a:t>
            </a:r>
            <a:br>
              <a:rPr lang="nl-NL" altLang="nl-NL" sz="2600" dirty="0"/>
            </a:br>
            <a:br>
              <a:rPr lang="nl-NL" altLang="nl-NL" sz="2600" dirty="0"/>
            </a:br>
            <a:r>
              <a:rPr lang="nl-NL" altLang="nl-NL" sz="2600" dirty="0"/>
              <a:t>- Wacht niet te lang met het gesprek</a:t>
            </a:r>
          </a:p>
          <a:p>
            <a:r>
              <a:rPr lang="nl-NL" altLang="nl-NL" sz="2600" dirty="0"/>
              <a:t>- Ga niet praten als je boos bent</a:t>
            </a:r>
          </a:p>
          <a:p>
            <a:r>
              <a:rPr lang="nl-NL" altLang="nl-NL" sz="2600" dirty="0"/>
              <a:t>- Vraag van te voren of een gesprek uitkomt</a:t>
            </a:r>
            <a:br>
              <a:rPr lang="nl-NL" altLang="nl-NL" sz="2600" dirty="0"/>
            </a:br>
            <a:r>
              <a:rPr lang="nl-NL" altLang="nl-NL" sz="2600" dirty="0"/>
              <a:t>- Zorg dat je van te voren weet wat je wilt gaan zeggen</a:t>
            </a:r>
            <a:br>
              <a:rPr lang="nl-NL" altLang="nl-NL" sz="2600" dirty="0"/>
            </a:br>
            <a:r>
              <a:rPr lang="nl-NL" altLang="nl-NL" sz="2600" dirty="0"/>
              <a:t>- Probeer redelijk te blijven qua eisen, je hoort altijd iets van je buren</a:t>
            </a:r>
            <a:br>
              <a:rPr lang="nl-NL" altLang="nl-NL" sz="2600" dirty="0"/>
            </a:br>
            <a:r>
              <a:rPr lang="nl-NL" altLang="nl-NL" sz="2600" dirty="0"/>
              <a:t>- Maak duidelijk afspraken waar je het beide mee eens bent</a:t>
            </a:r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23352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43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5843" y="283778"/>
            <a:ext cx="93034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Burenoverlast? En nu?</a:t>
            </a:r>
          </a:p>
          <a:p>
            <a:endParaRPr lang="nl-NL" altLang="nl-NL" dirty="0"/>
          </a:p>
          <a:p>
            <a:endParaRPr lang="nl-NL" altLang="nl-NL" sz="2600" dirty="0"/>
          </a:p>
          <a:p>
            <a:endParaRPr lang="nl-NL" altLang="nl-NL" sz="2600" dirty="0"/>
          </a:p>
          <a:p>
            <a:r>
              <a:rPr lang="nl-NL" altLang="nl-NL" sz="2600" dirty="0"/>
              <a:t>Hulp nodig bij een gesprek? </a:t>
            </a:r>
            <a:br>
              <a:rPr lang="nl-NL" altLang="nl-NL" sz="2600" dirty="0"/>
            </a:br>
            <a:endParaRPr lang="nl-NL" altLang="nl-NL" sz="2600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altLang="nl-NL" sz="2600" dirty="0">
                <a:sym typeface="Wingdings" panose="05000000000000000000" pitchFamily="2" charset="2"/>
              </a:rPr>
              <a:t>schakel </a:t>
            </a:r>
            <a:r>
              <a:rPr lang="nl-NL" altLang="nl-NL" sz="2600" b="1" u="sng" dirty="0">
                <a:sym typeface="Wingdings" panose="05000000000000000000" pitchFamily="2" charset="2"/>
              </a:rPr>
              <a:t>Buurtbemiddeling </a:t>
            </a:r>
            <a:r>
              <a:rPr lang="nl-NL" altLang="nl-NL" sz="2600" dirty="0">
                <a:sym typeface="Wingdings" panose="05000000000000000000" pitchFamily="2" charset="2"/>
              </a:rPr>
              <a:t>in!</a:t>
            </a:r>
          </a:p>
          <a:p>
            <a:br>
              <a:rPr lang="nl-NL" altLang="nl-NL" sz="2600" dirty="0">
                <a:sym typeface="Wingdings" panose="05000000000000000000" pitchFamily="2" charset="2"/>
              </a:rPr>
            </a:br>
            <a:endParaRPr lang="nl-NL" altLang="nl-NL" sz="2600" dirty="0">
              <a:sym typeface="Wingdings" panose="05000000000000000000" pitchFamily="2" charset="2"/>
            </a:endParaRPr>
          </a:p>
          <a:p>
            <a:r>
              <a:rPr lang="nl-NL" altLang="nl-NL" sz="2600" dirty="0">
                <a:sym typeface="Wingdings" panose="05000000000000000000" pitchFamily="2" charset="2"/>
              </a:rPr>
              <a:t>Presentatie Matthijs van der Mey</a:t>
            </a:r>
          </a:p>
          <a:p>
            <a:endParaRPr lang="nl-NL" altLang="nl-NL" sz="2600" b="1" u="sng" dirty="0"/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8548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ige driehoek 6"/>
          <p:cNvSpPr/>
          <p:nvPr/>
        </p:nvSpPr>
        <p:spPr>
          <a:xfrm flipV="1">
            <a:off x="-1" y="-1"/>
            <a:ext cx="5529943" cy="1304108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ige driehoek 7"/>
          <p:cNvSpPr/>
          <p:nvPr/>
        </p:nvSpPr>
        <p:spPr>
          <a:xfrm rot="10800000">
            <a:off x="1611086" y="-1"/>
            <a:ext cx="10580914" cy="2400301"/>
          </a:xfrm>
          <a:prstGeom prst="rtTriangle">
            <a:avLst/>
          </a:prstGeom>
          <a:solidFill>
            <a:srgbClr val="EB1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/>
          <p:cNvSpPr/>
          <p:nvPr/>
        </p:nvSpPr>
        <p:spPr>
          <a:xfrm>
            <a:off x="-1" y="5428342"/>
            <a:ext cx="10580915" cy="1429657"/>
          </a:xfrm>
          <a:prstGeom prst="rtTriangle">
            <a:avLst/>
          </a:prstGeom>
          <a:solidFill>
            <a:srgbClr val="EB1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71" y="2267680"/>
            <a:ext cx="9746056" cy="219708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45" y="5509127"/>
            <a:ext cx="2907305" cy="1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20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965895" y="1"/>
            <a:ext cx="7229167" cy="591596"/>
          </a:xfrm>
          <a:custGeom>
            <a:avLst/>
            <a:gdLst>
              <a:gd name="connsiteX0" fmla="*/ 0 w 7213600"/>
              <a:gd name="connsiteY0" fmla="*/ 0 h 783771"/>
              <a:gd name="connsiteX1" fmla="*/ 7213600 w 7213600"/>
              <a:gd name="connsiteY1" fmla="*/ 0 h 783771"/>
              <a:gd name="connsiteX2" fmla="*/ 7213600 w 7213600"/>
              <a:gd name="connsiteY2" fmla="*/ 783771 h 783771"/>
              <a:gd name="connsiteX3" fmla="*/ 0 w 7213600"/>
              <a:gd name="connsiteY3" fmla="*/ 783771 h 783771"/>
              <a:gd name="connsiteX4" fmla="*/ 0 w 7213600"/>
              <a:gd name="connsiteY4" fmla="*/ 0 h 783771"/>
              <a:gd name="connsiteX0" fmla="*/ 0 w 7257143"/>
              <a:gd name="connsiteY0" fmla="*/ 0 h 783771"/>
              <a:gd name="connsiteX1" fmla="*/ 7213600 w 7257143"/>
              <a:gd name="connsiteY1" fmla="*/ 0 h 783771"/>
              <a:gd name="connsiteX2" fmla="*/ 7257143 w 7257143"/>
              <a:gd name="connsiteY2" fmla="*/ 522514 h 783771"/>
              <a:gd name="connsiteX3" fmla="*/ 0 w 7257143"/>
              <a:gd name="connsiteY3" fmla="*/ 783771 h 783771"/>
              <a:gd name="connsiteX4" fmla="*/ 0 w 7257143"/>
              <a:gd name="connsiteY4" fmla="*/ 0 h 783771"/>
              <a:gd name="connsiteX0" fmla="*/ 0 w 7216662"/>
              <a:gd name="connsiteY0" fmla="*/ 0 h 783771"/>
              <a:gd name="connsiteX1" fmla="*/ 7213600 w 7216662"/>
              <a:gd name="connsiteY1" fmla="*/ 0 h 783771"/>
              <a:gd name="connsiteX2" fmla="*/ 7216662 w 7216662"/>
              <a:gd name="connsiteY2" fmla="*/ 529658 h 783771"/>
              <a:gd name="connsiteX3" fmla="*/ 0 w 7216662"/>
              <a:gd name="connsiteY3" fmla="*/ 783771 h 783771"/>
              <a:gd name="connsiteX4" fmla="*/ 0 w 721666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662" h="783771">
                <a:moveTo>
                  <a:pt x="0" y="0"/>
                </a:moveTo>
                <a:lnTo>
                  <a:pt x="7213600" y="0"/>
                </a:lnTo>
                <a:cubicBezTo>
                  <a:pt x="7214621" y="176553"/>
                  <a:pt x="7215641" y="353105"/>
                  <a:pt x="7216662" y="529658"/>
                </a:cubicBez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solidFill>
            <a:srgbClr val="EB1228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150146" y="1557974"/>
            <a:ext cx="1046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2">
                    <a:lumMod val="50000"/>
                  </a:schemeClr>
                </a:solidFill>
              </a:rPr>
              <a:t>Soorten overlast bij Buurtbemiddeling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428205" y="2332459"/>
            <a:ext cx="71866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Geluidsoverlast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Pesten, plagen en lastig vallen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Dieren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Rommel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Botsende levensstijlen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Stank en vreemde geuren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Tuin/grond geschil</a:t>
            </a:r>
          </a:p>
          <a:p>
            <a:pPr marL="514350" indent="-514350">
              <a:buAutoNum type="arabicPeriod"/>
            </a:pPr>
            <a:endParaRPr lang="nl-NL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99" y="2717452"/>
            <a:ext cx="3100361" cy="25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66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965895" y="1"/>
            <a:ext cx="7229167" cy="591596"/>
          </a:xfrm>
          <a:custGeom>
            <a:avLst/>
            <a:gdLst>
              <a:gd name="connsiteX0" fmla="*/ 0 w 7213600"/>
              <a:gd name="connsiteY0" fmla="*/ 0 h 783771"/>
              <a:gd name="connsiteX1" fmla="*/ 7213600 w 7213600"/>
              <a:gd name="connsiteY1" fmla="*/ 0 h 783771"/>
              <a:gd name="connsiteX2" fmla="*/ 7213600 w 7213600"/>
              <a:gd name="connsiteY2" fmla="*/ 783771 h 783771"/>
              <a:gd name="connsiteX3" fmla="*/ 0 w 7213600"/>
              <a:gd name="connsiteY3" fmla="*/ 783771 h 783771"/>
              <a:gd name="connsiteX4" fmla="*/ 0 w 7213600"/>
              <a:gd name="connsiteY4" fmla="*/ 0 h 783771"/>
              <a:gd name="connsiteX0" fmla="*/ 0 w 7257143"/>
              <a:gd name="connsiteY0" fmla="*/ 0 h 783771"/>
              <a:gd name="connsiteX1" fmla="*/ 7213600 w 7257143"/>
              <a:gd name="connsiteY1" fmla="*/ 0 h 783771"/>
              <a:gd name="connsiteX2" fmla="*/ 7257143 w 7257143"/>
              <a:gd name="connsiteY2" fmla="*/ 522514 h 783771"/>
              <a:gd name="connsiteX3" fmla="*/ 0 w 7257143"/>
              <a:gd name="connsiteY3" fmla="*/ 783771 h 783771"/>
              <a:gd name="connsiteX4" fmla="*/ 0 w 7257143"/>
              <a:gd name="connsiteY4" fmla="*/ 0 h 783771"/>
              <a:gd name="connsiteX0" fmla="*/ 0 w 7216662"/>
              <a:gd name="connsiteY0" fmla="*/ 0 h 783771"/>
              <a:gd name="connsiteX1" fmla="*/ 7213600 w 7216662"/>
              <a:gd name="connsiteY1" fmla="*/ 0 h 783771"/>
              <a:gd name="connsiteX2" fmla="*/ 7216662 w 7216662"/>
              <a:gd name="connsiteY2" fmla="*/ 529658 h 783771"/>
              <a:gd name="connsiteX3" fmla="*/ 0 w 7216662"/>
              <a:gd name="connsiteY3" fmla="*/ 783771 h 783771"/>
              <a:gd name="connsiteX4" fmla="*/ 0 w 721666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662" h="783771">
                <a:moveTo>
                  <a:pt x="0" y="0"/>
                </a:moveTo>
                <a:lnTo>
                  <a:pt x="7213600" y="0"/>
                </a:lnTo>
                <a:cubicBezTo>
                  <a:pt x="7214621" y="176553"/>
                  <a:pt x="7215641" y="353105"/>
                  <a:pt x="7216662" y="529658"/>
                </a:cubicBez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solidFill>
            <a:srgbClr val="EB1228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150146" y="1557974"/>
            <a:ext cx="1046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2">
                    <a:lumMod val="50000"/>
                  </a:schemeClr>
                </a:solidFill>
              </a:rPr>
              <a:t>Complexe casuïstiek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428205" y="2332459"/>
            <a:ext cx="7186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Psychische problematiek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Groepen bewoners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Bedreiging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Beperking/lager niveau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Begeleiding van MW, tolk etc.</a:t>
            </a:r>
          </a:p>
          <a:p>
            <a:pPr marL="514350" indent="-514350">
              <a:buAutoNum type="arabicPeriod"/>
            </a:pPr>
            <a:endParaRPr lang="nl-NL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99" y="2717452"/>
            <a:ext cx="3100361" cy="25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926602" y="2081373"/>
            <a:ext cx="688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2">
                    <a:lumMod val="50000"/>
                  </a:schemeClr>
                </a:solidFill>
              </a:rPr>
              <a:t>Standaard traject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926602" y="3030714"/>
            <a:ext cx="71866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Intake door coördinator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Intakegesprek door de bemiddelaars bij P1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Intakegesprek door de bemiddelaars bij P2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Bemiddelingsgesprek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Nazorg</a:t>
            </a:r>
          </a:p>
        </p:txBody>
      </p:sp>
    </p:spTree>
    <p:extLst>
      <p:ext uri="{BB962C8B-B14F-4D97-AF65-F5344CB8AC3E}">
        <p14:creationId xmlns:p14="http://schemas.microsoft.com/office/powerpoint/2010/main" val="347167662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965895" y="1"/>
            <a:ext cx="7229167" cy="591596"/>
          </a:xfrm>
          <a:custGeom>
            <a:avLst/>
            <a:gdLst>
              <a:gd name="connsiteX0" fmla="*/ 0 w 7213600"/>
              <a:gd name="connsiteY0" fmla="*/ 0 h 783771"/>
              <a:gd name="connsiteX1" fmla="*/ 7213600 w 7213600"/>
              <a:gd name="connsiteY1" fmla="*/ 0 h 783771"/>
              <a:gd name="connsiteX2" fmla="*/ 7213600 w 7213600"/>
              <a:gd name="connsiteY2" fmla="*/ 783771 h 783771"/>
              <a:gd name="connsiteX3" fmla="*/ 0 w 7213600"/>
              <a:gd name="connsiteY3" fmla="*/ 783771 h 783771"/>
              <a:gd name="connsiteX4" fmla="*/ 0 w 7213600"/>
              <a:gd name="connsiteY4" fmla="*/ 0 h 783771"/>
              <a:gd name="connsiteX0" fmla="*/ 0 w 7257143"/>
              <a:gd name="connsiteY0" fmla="*/ 0 h 783771"/>
              <a:gd name="connsiteX1" fmla="*/ 7213600 w 7257143"/>
              <a:gd name="connsiteY1" fmla="*/ 0 h 783771"/>
              <a:gd name="connsiteX2" fmla="*/ 7257143 w 7257143"/>
              <a:gd name="connsiteY2" fmla="*/ 522514 h 783771"/>
              <a:gd name="connsiteX3" fmla="*/ 0 w 7257143"/>
              <a:gd name="connsiteY3" fmla="*/ 783771 h 783771"/>
              <a:gd name="connsiteX4" fmla="*/ 0 w 7257143"/>
              <a:gd name="connsiteY4" fmla="*/ 0 h 783771"/>
              <a:gd name="connsiteX0" fmla="*/ 0 w 7216662"/>
              <a:gd name="connsiteY0" fmla="*/ 0 h 783771"/>
              <a:gd name="connsiteX1" fmla="*/ 7213600 w 7216662"/>
              <a:gd name="connsiteY1" fmla="*/ 0 h 783771"/>
              <a:gd name="connsiteX2" fmla="*/ 7216662 w 7216662"/>
              <a:gd name="connsiteY2" fmla="*/ 529658 h 783771"/>
              <a:gd name="connsiteX3" fmla="*/ 0 w 7216662"/>
              <a:gd name="connsiteY3" fmla="*/ 783771 h 783771"/>
              <a:gd name="connsiteX4" fmla="*/ 0 w 721666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662" h="783771">
                <a:moveTo>
                  <a:pt x="0" y="0"/>
                </a:moveTo>
                <a:lnTo>
                  <a:pt x="7213600" y="0"/>
                </a:lnTo>
                <a:cubicBezTo>
                  <a:pt x="7214621" y="176553"/>
                  <a:pt x="7215641" y="353105"/>
                  <a:pt x="7216662" y="529658"/>
                </a:cubicBez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solidFill>
            <a:srgbClr val="EB1228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081627" y="2242641"/>
            <a:ext cx="752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2">
                    <a:lumMod val="50000"/>
                  </a:schemeClr>
                </a:solidFill>
              </a:rPr>
              <a:t>Extra diensten Buurtbemiddeling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251165" y="3059317"/>
            <a:ext cx="71866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Signaleren (warme doorverwijzing)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Coaching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Groepsbemiddeling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Schrijven van een warme brief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Pendelbemiddeling</a:t>
            </a:r>
          </a:p>
        </p:txBody>
      </p:sp>
    </p:spTree>
    <p:extLst>
      <p:ext uri="{BB962C8B-B14F-4D97-AF65-F5344CB8AC3E}">
        <p14:creationId xmlns:p14="http://schemas.microsoft.com/office/powerpoint/2010/main" val="118105007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965895" y="1"/>
            <a:ext cx="7229167" cy="591596"/>
          </a:xfrm>
          <a:custGeom>
            <a:avLst/>
            <a:gdLst>
              <a:gd name="connsiteX0" fmla="*/ 0 w 7213600"/>
              <a:gd name="connsiteY0" fmla="*/ 0 h 783771"/>
              <a:gd name="connsiteX1" fmla="*/ 7213600 w 7213600"/>
              <a:gd name="connsiteY1" fmla="*/ 0 h 783771"/>
              <a:gd name="connsiteX2" fmla="*/ 7213600 w 7213600"/>
              <a:gd name="connsiteY2" fmla="*/ 783771 h 783771"/>
              <a:gd name="connsiteX3" fmla="*/ 0 w 7213600"/>
              <a:gd name="connsiteY3" fmla="*/ 783771 h 783771"/>
              <a:gd name="connsiteX4" fmla="*/ 0 w 7213600"/>
              <a:gd name="connsiteY4" fmla="*/ 0 h 783771"/>
              <a:gd name="connsiteX0" fmla="*/ 0 w 7257143"/>
              <a:gd name="connsiteY0" fmla="*/ 0 h 783771"/>
              <a:gd name="connsiteX1" fmla="*/ 7213600 w 7257143"/>
              <a:gd name="connsiteY1" fmla="*/ 0 h 783771"/>
              <a:gd name="connsiteX2" fmla="*/ 7257143 w 7257143"/>
              <a:gd name="connsiteY2" fmla="*/ 522514 h 783771"/>
              <a:gd name="connsiteX3" fmla="*/ 0 w 7257143"/>
              <a:gd name="connsiteY3" fmla="*/ 783771 h 783771"/>
              <a:gd name="connsiteX4" fmla="*/ 0 w 7257143"/>
              <a:gd name="connsiteY4" fmla="*/ 0 h 783771"/>
              <a:gd name="connsiteX0" fmla="*/ 0 w 7216662"/>
              <a:gd name="connsiteY0" fmla="*/ 0 h 783771"/>
              <a:gd name="connsiteX1" fmla="*/ 7213600 w 7216662"/>
              <a:gd name="connsiteY1" fmla="*/ 0 h 783771"/>
              <a:gd name="connsiteX2" fmla="*/ 7216662 w 7216662"/>
              <a:gd name="connsiteY2" fmla="*/ 529658 h 783771"/>
              <a:gd name="connsiteX3" fmla="*/ 0 w 7216662"/>
              <a:gd name="connsiteY3" fmla="*/ 783771 h 783771"/>
              <a:gd name="connsiteX4" fmla="*/ 0 w 721666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662" h="783771">
                <a:moveTo>
                  <a:pt x="0" y="0"/>
                </a:moveTo>
                <a:lnTo>
                  <a:pt x="7213600" y="0"/>
                </a:lnTo>
                <a:cubicBezTo>
                  <a:pt x="7214621" y="176553"/>
                  <a:pt x="7215641" y="353105"/>
                  <a:pt x="7216662" y="529658"/>
                </a:cubicBez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solidFill>
            <a:srgbClr val="EB1228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414094" y="2122054"/>
            <a:ext cx="1081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2">
                    <a:lumMod val="50000"/>
                  </a:schemeClr>
                </a:solidFill>
              </a:rPr>
              <a:t>Bewoners zelf laten melden bij Buurtbemiddeling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818776" y="3086502"/>
            <a:ext cx="9298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Zelfredzaamheid wordt gestimuleerd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Motivatiecontrole voor deelname aan </a:t>
            </a:r>
            <a:br>
              <a:rPr lang="nl-NL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Buurtbemiddeling</a:t>
            </a:r>
          </a:p>
          <a:p>
            <a:endParaRPr lang="nl-NL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nl-NL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63" y="3103542"/>
            <a:ext cx="3899317" cy="22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4859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965895" y="1"/>
            <a:ext cx="7229167" cy="591596"/>
          </a:xfrm>
          <a:custGeom>
            <a:avLst/>
            <a:gdLst>
              <a:gd name="connsiteX0" fmla="*/ 0 w 7213600"/>
              <a:gd name="connsiteY0" fmla="*/ 0 h 783771"/>
              <a:gd name="connsiteX1" fmla="*/ 7213600 w 7213600"/>
              <a:gd name="connsiteY1" fmla="*/ 0 h 783771"/>
              <a:gd name="connsiteX2" fmla="*/ 7213600 w 7213600"/>
              <a:gd name="connsiteY2" fmla="*/ 783771 h 783771"/>
              <a:gd name="connsiteX3" fmla="*/ 0 w 7213600"/>
              <a:gd name="connsiteY3" fmla="*/ 783771 h 783771"/>
              <a:gd name="connsiteX4" fmla="*/ 0 w 7213600"/>
              <a:gd name="connsiteY4" fmla="*/ 0 h 783771"/>
              <a:gd name="connsiteX0" fmla="*/ 0 w 7257143"/>
              <a:gd name="connsiteY0" fmla="*/ 0 h 783771"/>
              <a:gd name="connsiteX1" fmla="*/ 7213600 w 7257143"/>
              <a:gd name="connsiteY1" fmla="*/ 0 h 783771"/>
              <a:gd name="connsiteX2" fmla="*/ 7257143 w 7257143"/>
              <a:gd name="connsiteY2" fmla="*/ 522514 h 783771"/>
              <a:gd name="connsiteX3" fmla="*/ 0 w 7257143"/>
              <a:gd name="connsiteY3" fmla="*/ 783771 h 783771"/>
              <a:gd name="connsiteX4" fmla="*/ 0 w 7257143"/>
              <a:gd name="connsiteY4" fmla="*/ 0 h 783771"/>
              <a:gd name="connsiteX0" fmla="*/ 0 w 7216662"/>
              <a:gd name="connsiteY0" fmla="*/ 0 h 783771"/>
              <a:gd name="connsiteX1" fmla="*/ 7213600 w 7216662"/>
              <a:gd name="connsiteY1" fmla="*/ 0 h 783771"/>
              <a:gd name="connsiteX2" fmla="*/ 7216662 w 7216662"/>
              <a:gd name="connsiteY2" fmla="*/ 529658 h 783771"/>
              <a:gd name="connsiteX3" fmla="*/ 0 w 7216662"/>
              <a:gd name="connsiteY3" fmla="*/ 783771 h 783771"/>
              <a:gd name="connsiteX4" fmla="*/ 0 w 721666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662" h="783771">
                <a:moveTo>
                  <a:pt x="0" y="0"/>
                </a:moveTo>
                <a:lnTo>
                  <a:pt x="7213600" y="0"/>
                </a:lnTo>
                <a:cubicBezTo>
                  <a:pt x="7214621" y="176553"/>
                  <a:pt x="7215641" y="353105"/>
                  <a:pt x="7216662" y="529658"/>
                </a:cubicBez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solidFill>
            <a:srgbClr val="EB1228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732026" y="1683357"/>
            <a:ext cx="6919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2">
                    <a:lumMod val="50000"/>
                  </a:schemeClr>
                </a:solidFill>
              </a:rPr>
              <a:t>Motivatie Buurtbemiddeling: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3003425" y="2695870"/>
            <a:ext cx="7186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Voor en door bewoners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Vertrouwelijk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Onpartijdig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Vrijwillige basis voor bewoners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Iedere bemiddelaar is vrijwilliger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Luisterend oor</a:t>
            </a:r>
          </a:p>
        </p:txBody>
      </p:sp>
    </p:spTree>
    <p:extLst>
      <p:ext uri="{BB962C8B-B14F-4D97-AF65-F5344CB8AC3E}">
        <p14:creationId xmlns:p14="http://schemas.microsoft.com/office/powerpoint/2010/main" val="7371720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43" y="0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65737" y="1355834"/>
            <a:ext cx="5888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4000" b="1" dirty="0"/>
              <a:t>Wat is last?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876097" y="2088931"/>
            <a:ext cx="41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	</a:t>
            </a:r>
            <a:r>
              <a:rPr lang="nl-NL" dirty="0" err="1"/>
              <a:t>Leefgeluiden</a:t>
            </a:r>
            <a:r>
              <a:rPr lang="nl-NL" dirty="0"/>
              <a:t> van buren</a:t>
            </a:r>
          </a:p>
        </p:txBody>
      </p:sp>
    </p:spTree>
    <p:extLst>
      <p:ext uri="{BB962C8B-B14F-4D97-AF65-F5344CB8AC3E}">
        <p14:creationId xmlns:p14="http://schemas.microsoft.com/office/powerpoint/2010/main" val="11909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965895" y="1"/>
            <a:ext cx="7229167" cy="591596"/>
          </a:xfrm>
          <a:custGeom>
            <a:avLst/>
            <a:gdLst>
              <a:gd name="connsiteX0" fmla="*/ 0 w 7213600"/>
              <a:gd name="connsiteY0" fmla="*/ 0 h 783771"/>
              <a:gd name="connsiteX1" fmla="*/ 7213600 w 7213600"/>
              <a:gd name="connsiteY1" fmla="*/ 0 h 783771"/>
              <a:gd name="connsiteX2" fmla="*/ 7213600 w 7213600"/>
              <a:gd name="connsiteY2" fmla="*/ 783771 h 783771"/>
              <a:gd name="connsiteX3" fmla="*/ 0 w 7213600"/>
              <a:gd name="connsiteY3" fmla="*/ 783771 h 783771"/>
              <a:gd name="connsiteX4" fmla="*/ 0 w 7213600"/>
              <a:gd name="connsiteY4" fmla="*/ 0 h 783771"/>
              <a:gd name="connsiteX0" fmla="*/ 0 w 7257143"/>
              <a:gd name="connsiteY0" fmla="*/ 0 h 783771"/>
              <a:gd name="connsiteX1" fmla="*/ 7213600 w 7257143"/>
              <a:gd name="connsiteY1" fmla="*/ 0 h 783771"/>
              <a:gd name="connsiteX2" fmla="*/ 7257143 w 7257143"/>
              <a:gd name="connsiteY2" fmla="*/ 522514 h 783771"/>
              <a:gd name="connsiteX3" fmla="*/ 0 w 7257143"/>
              <a:gd name="connsiteY3" fmla="*/ 783771 h 783771"/>
              <a:gd name="connsiteX4" fmla="*/ 0 w 7257143"/>
              <a:gd name="connsiteY4" fmla="*/ 0 h 783771"/>
              <a:gd name="connsiteX0" fmla="*/ 0 w 7216662"/>
              <a:gd name="connsiteY0" fmla="*/ 0 h 783771"/>
              <a:gd name="connsiteX1" fmla="*/ 7213600 w 7216662"/>
              <a:gd name="connsiteY1" fmla="*/ 0 h 783771"/>
              <a:gd name="connsiteX2" fmla="*/ 7216662 w 7216662"/>
              <a:gd name="connsiteY2" fmla="*/ 529658 h 783771"/>
              <a:gd name="connsiteX3" fmla="*/ 0 w 7216662"/>
              <a:gd name="connsiteY3" fmla="*/ 783771 h 783771"/>
              <a:gd name="connsiteX4" fmla="*/ 0 w 721666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662" h="783771">
                <a:moveTo>
                  <a:pt x="0" y="0"/>
                </a:moveTo>
                <a:lnTo>
                  <a:pt x="7213600" y="0"/>
                </a:lnTo>
                <a:cubicBezTo>
                  <a:pt x="7214621" y="176553"/>
                  <a:pt x="7215641" y="353105"/>
                  <a:pt x="7216662" y="529658"/>
                </a:cubicBez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solidFill>
            <a:srgbClr val="EB1228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484871" y="2241427"/>
            <a:ext cx="752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2">
                    <a:lumMod val="50000"/>
                  </a:schemeClr>
                </a:solidFill>
              </a:rPr>
              <a:t>Cijfers 20</a:t>
            </a:r>
            <a:r>
              <a:rPr lang="nl-NL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nl-NL" sz="4000" b="1" dirty="0">
                <a:solidFill>
                  <a:schemeClr val="bg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823946" y="3158747"/>
            <a:ext cx="7186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64 aangemelde casussen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76% succesvol afgerond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64% huurwoningen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</a:rPr>
              <a:t>Poule van 20 bemiddelaars in BOZ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01" y="2195261"/>
            <a:ext cx="4769798" cy="31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847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965895" y="1"/>
            <a:ext cx="7229167" cy="591596"/>
          </a:xfrm>
          <a:custGeom>
            <a:avLst/>
            <a:gdLst>
              <a:gd name="connsiteX0" fmla="*/ 0 w 7213600"/>
              <a:gd name="connsiteY0" fmla="*/ 0 h 783771"/>
              <a:gd name="connsiteX1" fmla="*/ 7213600 w 7213600"/>
              <a:gd name="connsiteY1" fmla="*/ 0 h 783771"/>
              <a:gd name="connsiteX2" fmla="*/ 7213600 w 7213600"/>
              <a:gd name="connsiteY2" fmla="*/ 783771 h 783771"/>
              <a:gd name="connsiteX3" fmla="*/ 0 w 7213600"/>
              <a:gd name="connsiteY3" fmla="*/ 783771 h 783771"/>
              <a:gd name="connsiteX4" fmla="*/ 0 w 7213600"/>
              <a:gd name="connsiteY4" fmla="*/ 0 h 783771"/>
              <a:gd name="connsiteX0" fmla="*/ 0 w 7257143"/>
              <a:gd name="connsiteY0" fmla="*/ 0 h 783771"/>
              <a:gd name="connsiteX1" fmla="*/ 7213600 w 7257143"/>
              <a:gd name="connsiteY1" fmla="*/ 0 h 783771"/>
              <a:gd name="connsiteX2" fmla="*/ 7257143 w 7257143"/>
              <a:gd name="connsiteY2" fmla="*/ 522514 h 783771"/>
              <a:gd name="connsiteX3" fmla="*/ 0 w 7257143"/>
              <a:gd name="connsiteY3" fmla="*/ 783771 h 783771"/>
              <a:gd name="connsiteX4" fmla="*/ 0 w 7257143"/>
              <a:gd name="connsiteY4" fmla="*/ 0 h 783771"/>
              <a:gd name="connsiteX0" fmla="*/ 0 w 7216662"/>
              <a:gd name="connsiteY0" fmla="*/ 0 h 783771"/>
              <a:gd name="connsiteX1" fmla="*/ 7213600 w 7216662"/>
              <a:gd name="connsiteY1" fmla="*/ 0 h 783771"/>
              <a:gd name="connsiteX2" fmla="*/ 7216662 w 7216662"/>
              <a:gd name="connsiteY2" fmla="*/ 529658 h 783771"/>
              <a:gd name="connsiteX3" fmla="*/ 0 w 7216662"/>
              <a:gd name="connsiteY3" fmla="*/ 783771 h 783771"/>
              <a:gd name="connsiteX4" fmla="*/ 0 w 721666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662" h="783771">
                <a:moveTo>
                  <a:pt x="0" y="0"/>
                </a:moveTo>
                <a:lnTo>
                  <a:pt x="7213600" y="0"/>
                </a:lnTo>
                <a:cubicBezTo>
                  <a:pt x="7214621" y="176553"/>
                  <a:pt x="7215641" y="353105"/>
                  <a:pt x="7216662" y="529658"/>
                </a:cubicBez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solidFill>
            <a:srgbClr val="EB1228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graphicFrame>
        <p:nvGraphicFramePr>
          <p:cNvPr id="13" name="Grafiek 12"/>
          <p:cNvGraphicFramePr>
            <a:graphicFrameLocks/>
          </p:cNvGraphicFramePr>
          <p:nvPr>
            <p:extLst/>
          </p:nvPr>
        </p:nvGraphicFramePr>
        <p:xfrm>
          <a:off x="537029" y="1092941"/>
          <a:ext cx="9698444" cy="543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182113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965895" y="1"/>
            <a:ext cx="7229167" cy="591596"/>
          </a:xfrm>
          <a:custGeom>
            <a:avLst/>
            <a:gdLst>
              <a:gd name="connsiteX0" fmla="*/ 0 w 7213600"/>
              <a:gd name="connsiteY0" fmla="*/ 0 h 783771"/>
              <a:gd name="connsiteX1" fmla="*/ 7213600 w 7213600"/>
              <a:gd name="connsiteY1" fmla="*/ 0 h 783771"/>
              <a:gd name="connsiteX2" fmla="*/ 7213600 w 7213600"/>
              <a:gd name="connsiteY2" fmla="*/ 783771 h 783771"/>
              <a:gd name="connsiteX3" fmla="*/ 0 w 7213600"/>
              <a:gd name="connsiteY3" fmla="*/ 783771 h 783771"/>
              <a:gd name="connsiteX4" fmla="*/ 0 w 7213600"/>
              <a:gd name="connsiteY4" fmla="*/ 0 h 783771"/>
              <a:gd name="connsiteX0" fmla="*/ 0 w 7257143"/>
              <a:gd name="connsiteY0" fmla="*/ 0 h 783771"/>
              <a:gd name="connsiteX1" fmla="*/ 7213600 w 7257143"/>
              <a:gd name="connsiteY1" fmla="*/ 0 h 783771"/>
              <a:gd name="connsiteX2" fmla="*/ 7257143 w 7257143"/>
              <a:gd name="connsiteY2" fmla="*/ 522514 h 783771"/>
              <a:gd name="connsiteX3" fmla="*/ 0 w 7257143"/>
              <a:gd name="connsiteY3" fmla="*/ 783771 h 783771"/>
              <a:gd name="connsiteX4" fmla="*/ 0 w 7257143"/>
              <a:gd name="connsiteY4" fmla="*/ 0 h 783771"/>
              <a:gd name="connsiteX0" fmla="*/ 0 w 7216662"/>
              <a:gd name="connsiteY0" fmla="*/ 0 h 783771"/>
              <a:gd name="connsiteX1" fmla="*/ 7213600 w 7216662"/>
              <a:gd name="connsiteY1" fmla="*/ 0 h 783771"/>
              <a:gd name="connsiteX2" fmla="*/ 7216662 w 7216662"/>
              <a:gd name="connsiteY2" fmla="*/ 529658 h 783771"/>
              <a:gd name="connsiteX3" fmla="*/ 0 w 7216662"/>
              <a:gd name="connsiteY3" fmla="*/ 783771 h 783771"/>
              <a:gd name="connsiteX4" fmla="*/ 0 w 721666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662" h="783771">
                <a:moveTo>
                  <a:pt x="0" y="0"/>
                </a:moveTo>
                <a:lnTo>
                  <a:pt x="7213600" y="0"/>
                </a:lnTo>
                <a:cubicBezTo>
                  <a:pt x="7214621" y="176553"/>
                  <a:pt x="7215641" y="353105"/>
                  <a:pt x="7216662" y="529658"/>
                </a:cubicBez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solidFill>
            <a:srgbClr val="EB1228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graphicFrame>
        <p:nvGraphicFramePr>
          <p:cNvPr id="13" name="Grafiek 12"/>
          <p:cNvGraphicFramePr>
            <a:graphicFrameLocks/>
          </p:cNvGraphicFramePr>
          <p:nvPr/>
        </p:nvGraphicFramePr>
        <p:xfrm>
          <a:off x="1074271" y="1834134"/>
          <a:ext cx="9161202" cy="469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ek 13"/>
          <p:cNvGraphicFramePr>
            <a:graphicFrameLocks/>
          </p:cNvGraphicFramePr>
          <p:nvPr>
            <p:extLst/>
          </p:nvPr>
        </p:nvGraphicFramePr>
        <p:xfrm>
          <a:off x="-151241" y="960928"/>
          <a:ext cx="9500038" cy="523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8275318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965895" y="1"/>
            <a:ext cx="7229167" cy="591596"/>
          </a:xfrm>
          <a:custGeom>
            <a:avLst/>
            <a:gdLst>
              <a:gd name="connsiteX0" fmla="*/ 0 w 7213600"/>
              <a:gd name="connsiteY0" fmla="*/ 0 h 783771"/>
              <a:gd name="connsiteX1" fmla="*/ 7213600 w 7213600"/>
              <a:gd name="connsiteY1" fmla="*/ 0 h 783771"/>
              <a:gd name="connsiteX2" fmla="*/ 7213600 w 7213600"/>
              <a:gd name="connsiteY2" fmla="*/ 783771 h 783771"/>
              <a:gd name="connsiteX3" fmla="*/ 0 w 7213600"/>
              <a:gd name="connsiteY3" fmla="*/ 783771 h 783771"/>
              <a:gd name="connsiteX4" fmla="*/ 0 w 7213600"/>
              <a:gd name="connsiteY4" fmla="*/ 0 h 783771"/>
              <a:gd name="connsiteX0" fmla="*/ 0 w 7257143"/>
              <a:gd name="connsiteY0" fmla="*/ 0 h 783771"/>
              <a:gd name="connsiteX1" fmla="*/ 7213600 w 7257143"/>
              <a:gd name="connsiteY1" fmla="*/ 0 h 783771"/>
              <a:gd name="connsiteX2" fmla="*/ 7257143 w 7257143"/>
              <a:gd name="connsiteY2" fmla="*/ 522514 h 783771"/>
              <a:gd name="connsiteX3" fmla="*/ 0 w 7257143"/>
              <a:gd name="connsiteY3" fmla="*/ 783771 h 783771"/>
              <a:gd name="connsiteX4" fmla="*/ 0 w 7257143"/>
              <a:gd name="connsiteY4" fmla="*/ 0 h 783771"/>
              <a:gd name="connsiteX0" fmla="*/ 0 w 7216662"/>
              <a:gd name="connsiteY0" fmla="*/ 0 h 783771"/>
              <a:gd name="connsiteX1" fmla="*/ 7213600 w 7216662"/>
              <a:gd name="connsiteY1" fmla="*/ 0 h 783771"/>
              <a:gd name="connsiteX2" fmla="*/ 7216662 w 7216662"/>
              <a:gd name="connsiteY2" fmla="*/ 529658 h 783771"/>
              <a:gd name="connsiteX3" fmla="*/ 0 w 7216662"/>
              <a:gd name="connsiteY3" fmla="*/ 783771 h 783771"/>
              <a:gd name="connsiteX4" fmla="*/ 0 w 7216662"/>
              <a:gd name="connsiteY4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662" h="783771">
                <a:moveTo>
                  <a:pt x="0" y="0"/>
                </a:moveTo>
                <a:lnTo>
                  <a:pt x="7213600" y="0"/>
                </a:lnTo>
                <a:cubicBezTo>
                  <a:pt x="7214621" y="176553"/>
                  <a:pt x="7215641" y="353105"/>
                  <a:pt x="7216662" y="529658"/>
                </a:cubicBez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solidFill>
            <a:srgbClr val="EB1228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/>
          <p:cNvSpPr/>
          <p:nvPr/>
        </p:nvSpPr>
        <p:spPr>
          <a:xfrm rot="10800000">
            <a:off x="-1" y="-14529"/>
            <a:ext cx="7576187" cy="11209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55 w 12055"/>
              <a:gd name="connsiteY0" fmla="*/ 2000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055 w 12055"/>
              <a:gd name="connsiteY4" fmla="*/ 2000 h 10070"/>
              <a:gd name="connsiteX0" fmla="*/ 2124 w 12055"/>
              <a:gd name="connsiteY0" fmla="*/ 4517 h 10070"/>
              <a:gd name="connsiteX1" fmla="*/ 12055 w 12055"/>
              <a:gd name="connsiteY1" fmla="*/ 0 h 10070"/>
              <a:gd name="connsiteX2" fmla="*/ 12055 w 12055"/>
              <a:gd name="connsiteY2" fmla="*/ 10000 h 10070"/>
              <a:gd name="connsiteX3" fmla="*/ 0 w 12055"/>
              <a:gd name="connsiteY3" fmla="*/ 10070 h 10070"/>
              <a:gd name="connsiteX4" fmla="*/ 2124 w 12055"/>
              <a:gd name="connsiteY4" fmla="*/ 4517 h 10070"/>
              <a:gd name="connsiteX0" fmla="*/ 2124 w 12063"/>
              <a:gd name="connsiteY0" fmla="*/ 3109 h 8662"/>
              <a:gd name="connsiteX1" fmla="*/ 12063 w 12063"/>
              <a:gd name="connsiteY1" fmla="*/ 0 h 8662"/>
              <a:gd name="connsiteX2" fmla="*/ 12055 w 12063"/>
              <a:gd name="connsiteY2" fmla="*/ 8592 h 8662"/>
              <a:gd name="connsiteX3" fmla="*/ 0 w 12063"/>
              <a:gd name="connsiteY3" fmla="*/ 8662 h 8662"/>
              <a:gd name="connsiteX4" fmla="*/ 2124 w 12063"/>
              <a:gd name="connsiteY4" fmla="*/ 3109 h 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" h="8662">
                <a:moveTo>
                  <a:pt x="2124" y="3109"/>
                </a:moveTo>
                <a:lnTo>
                  <a:pt x="12063" y="0"/>
                </a:lnTo>
                <a:cubicBezTo>
                  <a:pt x="12060" y="2864"/>
                  <a:pt x="12058" y="5728"/>
                  <a:pt x="12055" y="8592"/>
                </a:cubicBezTo>
                <a:lnTo>
                  <a:pt x="0" y="8662"/>
                </a:lnTo>
                <a:lnTo>
                  <a:pt x="2124" y="3109"/>
                </a:lnTo>
                <a:close/>
              </a:path>
            </a:pathLst>
          </a:custGeom>
          <a:solidFill>
            <a:srgbClr val="5153AD"/>
          </a:solidFill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03517" y="90252"/>
            <a:ext cx="500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BUURTBEMIDDELING</a:t>
            </a:r>
            <a:endParaRPr lang="nl-NL" sz="4800" spc="3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3517" y="591596"/>
            <a:ext cx="26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Bergen op Zoom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6017343"/>
            <a:ext cx="2589330" cy="5837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80" y="6017343"/>
            <a:ext cx="1671305" cy="583722"/>
          </a:xfrm>
          <a:prstGeom prst="rect">
            <a:avLst/>
          </a:prstGeom>
        </p:spPr>
      </p:pic>
      <p:graphicFrame>
        <p:nvGraphicFramePr>
          <p:cNvPr id="13" name="Grafiek 12"/>
          <p:cNvGraphicFramePr>
            <a:graphicFrameLocks/>
          </p:cNvGraphicFramePr>
          <p:nvPr/>
        </p:nvGraphicFramePr>
        <p:xfrm>
          <a:off x="1074271" y="1834134"/>
          <a:ext cx="9161202" cy="469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ek 13"/>
          <p:cNvGraphicFramePr>
            <a:graphicFrameLocks/>
          </p:cNvGraphicFramePr>
          <p:nvPr/>
        </p:nvGraphicFramePr>
        <p:xfrm>
          <a:off x="-151241" y="1319349"/>
          <a:ext cx="9500038" cy="488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iek 15"/>
          <p:cNvGraphicFramePr>
            <a:graphicFrameLocks/>
          </p:cNvGraphicFramePr>
          <p:nvPr>
            <p:extLst/>
          </p:nvPr>
        </p:nvGraphicFramePr>
        <p:xfrm>
          <a:off x="750791" y="1176371"/>
          <a:ext cx="8426133" cy="510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8537831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ige driehoek 6"/>
          <p:cNvSpPr/>
          <p:nvPr/>
        </p:nvSpPr>
        <p:spPr>
          <a:xfrm flipV="1">
            <a:off x="-1" y="-1"/>
            <a:ext cx="5529943" cy="1304108"/>
          </a:xfrm>
          <a:prstGeom prst="rtTriangle">
            <a:avLst/>
          </a:prstGeom>
          <a:solidFill>
            <a:srgbClr val="EB1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ige driehoek 7"/>
          <p:cNvSpPr/>
          <p:nvPr/>
        </p:nvSpPr>
        <p:spPr>
          <a:xfrm rot="10800000">
            <a:off x="1611085" y="-2"/>
            <a:ext cx="10580915" cy="1727847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34" y="5997555"/>
            <a:ext cx="1694353" cy="616360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-15596" y="221062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chemeClr val="bg2">
                    <a:lumMod val="50000"/>
                  </a:schemeClr>
                </a:solidFill>
              </a:rPr>
              <a:t>Buurtbemiddeling Bergen op Zoom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-15596" y="361674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2">
                    <a:lumMod val="50000"/>
                  </a:schemeClr>
                </a:solidFill>
              </a:rPr>
              <a:t>Telefoonnummer: </a:t>
            </a:r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>0164-237056</a:t>
            </a:r>
          </a:p>
          <a:p>
            <a:pPr algn="ctr"/>
            <a:r>
              <a:rPr lang="nl-NL" sz="3600" b="1" dirty="0">
                <a:solidFill>
                  <a:schemeClr val="bg2">
                    <a:lumMod val="50000"/>
                  </a:schemeClr>
                </a:solidFill>
              </a:rPr>
              <a:t>Privé: </a:t>
            </a:r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>06-40813756</a:t>
            </a:r>
            <a:endParaRPr lang="nl-NL" sz="36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nl-NL" sz="3600" b="1" dirty="0">
                <a:solidFill>
                  <a:schemeClr val="bg2">
                    <a:lumMod val="50000"/>
                  </a:schemeClr>
                </a:solidFill>
              </a:rPr>
              <a:t>E-mail: </a:t>
            </a:r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>Buurtbemiddelingboz@wijzijntraversegroep.nl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4" y="6002422"/>
            <a:ext cx="2589330" cy="58372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17" y="6002422"/>
            <a:ext cx="1671305" cy="58372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65" y="5997555"/>
            <a:ext cx="1870026" cy="57933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30" y="5997555"/>
            <a:ext cx="1470074" cy="7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72846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038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93961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Komen buren er onderling niet uit?</a:t>
            </a:r>
          </a:p>
          <a:p>
            <a:endParaRPr lang="nl-NL" altLang="nl-NL" sz="4000" dirty="0"/>
          </a:p>
          <a:p>
            <a:endParaRPr lang="nl-NL" altLang="nl-NL" sz="2800" dirty="0"/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2177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038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93961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Komen buren er onderling niet uit?</a:t>
            </a:r>
          </a:p>
          <a:p>
            <a:endParaRPr lang="nl-NL" altLang="nl-NL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Overlast altijd </a:t>
            </a:r>
            <a:r>
              <a:rPr lang="nl-NL" altLang="nl-NL" sz="2800" u="sng" dirty="0"/>
              <a:t>schriftelijk</a:t>
            </a:r>
            <a:r>
              <a:rPr lang="nl-NL" altLang="nl-NL" sz="2800" dirty="0"/>
              <a:t> melden bij Stadlander!</a:t>
            </a:r>
          </a:p>
          <a:p>
            <a:endParaRPr lang="nl-NL" altLang="nl-NL" sz="2800" dirty="0"/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9552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038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9396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Komen buren er onderling niet uit?</a:t>
            </a:r>
          </a:p>
          <a:p>
            <a:endParaRPr lang="nl-NL" altLang="nl-NL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Overlast altijd </a:t>
            </a:r>
            <a:r>
              <a:rPr lang="nl-NL" altLang="nl-NL" sz="2800" u="sng" dirty="0"/>
              <a:t>schriftelijk</a:t>
            </a:r>
            <a:r>
              <a:rPr lang="nl-NL" altLang="nl-NL" sz="2800" dirty="0"/>
              <a:t> melden bij Stadlander!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Toepassen hoor en wederhoor</a:t>
            </a:r>
          </a:p>
          <a:p>
            <a:endParaRPr lang="nl-NL" altLang="nl-NL" sz="2800" dirty="0"/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6330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038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93961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Komen buren er onderling niet uit?</a:t>
            </a:r>
          </a:p>
          <a:p>
            <a:endParaRPr lang="nl-NL" altLang="nl-NL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Overlast altijd </a:t>
            </a:r>
            <a:r>
              <a:rPr lang="nl-NL" altLang="nl-NL" sz="2800" u="sng" dirty="0"/>
              <a:t>schriftelijk</a:t>
            </a:r>
            <a:r>
              <a:rPr lang="nl-NL" altLang="nl-NL" sz="2800" dirty="0"/>
              <a:t> melden bij Stadlander!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Toepassen hoor en wederhoor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Geen resultaat dan…</a:t>
            </a:r>
          </a:p>
          <a:p>
            <a:endParaRPr lang="nl-NL" altLang="nl-NL" sz="2800" dirty="0"/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40660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038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93961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Komen buren er onderling niet uit?</a:t>
            </a:r>
          </a:p>
          <a:p>
            <a:endParaRPr lang="nl-NL" altLang="nl-NL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Overlast altijd </a:t>
            </a:r>
            <a:r>
              <a:rPr lang="nl-NL" altLang="nl-NL" sz="2800" u="sng" dirty="0"/>
              <a:t>schriftelijk</a:t>
            </a:r>
            <a:r>
              <a:rPr lang="nl-NL" altLang="nl-NL" sz="2800" dirty="0"/>
              <a:t> melden bij Stadlander!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Toepassen hoor en wederhoor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Geen resultaat dan…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Bijhouden logboek door overlastmelder(s)</a:t>
            </a:r>
          </a:p>
          <a:p>
            <a:endParaRPr lang="nl-NL" altLang="nl-NL" sz="2800" dirty="0"/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19040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" y="80963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65737" y="1355834"/>
            <a:ext cx="6140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4000" b="1" dirty="0"/>
              <a:t>Wat is last?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876097" y="2088931"/>
            <a:ext cx="41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	</a:t>
            </a:r>
            <a:r>
              <a:rPr lang="nl-NL" dirty="0" err="1"/>
              <a:t>Leefgeluiden</a:t>
            </a:r>
            <a:r>
              <a:rPr lang="nl-NL" dirty="0"/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434662" y="2758966"/>
            <a:ext cx="541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dirty="0"/>
              <a:t>*	        Omgevingsgeluiden zoals bv auto’s</a:t>
            </a:r>
          </a:p>
        </p:txBody>
      </p:sp>
    </p:spTree>
    <p:extLst>
      <p:ext uri="{BB962C8B-B14F-4D97-AF65-F5344CB8AC3E}">
        <p14:creationId xmlns:p14="http://schemas.microsoft.com/office/powerpoint/2010/main" val="32842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038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93961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Komen buren er onderling niet uit?</a:t>
            </a:r>
          </a:p>
          <a:p>
            <a:endParaRPr lang="nl-NL" altLang="nl-NL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Overlast altijd </a:t>
            </a:r>
            <a:r>
              <a:rPr lang="nl-NL" altLang="nl-NL" sz="2800" u="sng" dirty="0"/>
              <a:t>schriftelijk</a:t>
            </a:r>
            <a:r>
              <a:rPr lang="nl-NL" altLang="nl-NL" sz="2800" dirty="0"/>
              <a:t> melden bij Stadlander!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Toepassen hoor en wederhoor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Geen resultaat dan…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Bijhouden logboek door overlastmelder(s)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Dossieropbouw door Stadlander</a:t>
            </a:r>
          </a:p>
          <a:p>
            <a:endParaRPr lang="nl-NL" altLang="nl-NL" sz="2800" dirty="0"/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22664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038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93961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Komen buren er onderling niet uit?</a:t>
            </a:r>
          </a:p>
          <a:p>
            <a:endParaRPr lang="nl-NL" altLang="nl-NL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Overlast altijd </a:t>
            </a:r>
            <a:r>
              <a:rPr lang="nl-NL" altLang="nl-NL" sz="2800" u="sng" dirty="0"/>
              <a:t>schriftelijk</a:t>
            </a:r>
            <a:r>
              <a:rPr lang="nl-NL" altLang="nl-NL" sz="2800" dirty="0"/>
              <a:t> melden bij Stadlander!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Toepassen hoor en wederhoor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Geen resultaat dan…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Bijhouden logboek door overlastmelder(s)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Dossieropbouw door Stadlander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/>
              <a:t>Juridische procedure (uitspraak kantonrechter)</a:t>
            </a:r>
          </a:p>
          <a:p>
            <a:endParaRPr lang="nl-NL" altLang="nl-NL" sz="2800" dirty="0"/>
          </a:p>
          <a:p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339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4" y="80963"/>
            <a:ext cx="9904396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262909" y="1764145"/>
            <a:ext cx="7176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</a:t>
            </a:r>
            <a:r>
              <a:rPr lang="nl-NL" sz="6600" b="1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3680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" y="0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7559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Wat is overlast?</a:t>
            </a:r>
          </a:p>
          <a:p>
            <a:endParaRPr lang="nl-NL" altLang="nl-NL" sz="4000" dirty="0"/>
          </a:p>
        </p:txBody>
      </p:sp>
    </p:spTree>
    <p:extLst>
      <p:ext uri="{BB962C8B-B14F-4D97-AF65-F5344CB8AC3E}">
        <p14:creationId xmlns:p14="http://schemas.microsoft.com/office/powerpoint/2010/main" val="28307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" y="0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87987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Wat is overlast?</a:t>
            </a:r>
          </a:p>
          <a:p>
            <a:endParaRPr lang="nl-NL" altLang="nl-NL" sz="4000" dirty="0"/>
          </a:p>
          <a:p>
            <a:r>
              <a:rPr lang="nl-NL" altLang="nl-NL" dirty="0"/>
              <a:t>*	Overlast die redelijkerwijs, door de meeste mensen als hinderlijk wordt ervaren</a:t>
            </a:r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152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" y="0"/>
            <a:ext cx="9904396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56944" y="859221"/>
            <a:ext cx="87987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b="1" dirty="0"/>
              <a:t>Wat is overlast?</a:t>
            </a:r>
          </a:p>
          <a:p>
            <a:endParaRPr lang="nl-NL" altLang="nl-NL" sz="4000" dirty="0"/>
          </a:p>
          <a:p>
            <a:r>
              <a:rPr lang="nl-NL" altLang="nl-NL" dirty="0"/>
              <a:t>*	Overlast die redelijkerwijs, door de meeste mensen als hinderlijk wordt ervaren</a:t>
            </a:r>
          </a:p>
          <a:p>
            <a:endParaRPr lang="nl-NL" altLang="nl-NL" dirty="0"/>
          </a:p>
          <a:p>
            <a:r>
              <a:rPr lang="nl-NL" altLang="nl-NL" dirty="0"/>
              <a:t>* 	vormen: geluidsoverlast, stank</a:t>
            </a:r>
            <a:endParaRPr lang="nl-NL" alt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8" y="-262548"/>
            <a:ext cx="10283570" cy="7120548"/>
          </a:xfrm>
          <a:prstGeom prst="rect">
            <a:avLst/>
          </a:prstGeom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8" y="677917"/>
            <a:ext cx="4234720" cy="406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23" y="1122363"/>
            <a:ext cx="6080075" cy="43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416566" y="173421"/>
            <a:ext cx="29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Woning vervuiling</a:t>
            </a:r>
          </a:p>
        </p:txBody>
      </p:sp>
    </p:spTree>
    <p:extLst>
      <p:ext uri="{BB962C8B-B14F-4D97-AF65-F5344CB8AC3E}">
        <p14:creationId xmlns:p14="http://schemas.microsoft.com/office/powerpoint/2010/main" val="20721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" y="0"/>
            <a:ext cx="9904396" cy="6858000"/>
          </a:xfrm>
          <a:prstGeom prst="rect">
            <a:avLst/>
          </a:prstGeom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02" y="1423361"/>
            <a:ext cx="5943084" cy="35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55" y="2162865"/>
            <a:ext cx="4842243" cy="326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852449" y="480848"/>
            <a:ext cx="262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Hennep en drugs</a:t>
            </a:r>
          </a:p>
        </p:txBody>
      </p:sp>
    </p:spTree>
    <p:extLst>
      <p:ext uri="{BB962C8B-B14F-4D97-AF65-F5344CB8AC3E}">
        <p14:creationId xmlns:p14="http://schemas.microsoft.com/office/powerpoint/2010/main" val="25774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506</Words>
  <Application>Microsoft Office PowerPoint</Application>
  <PresentationFormat>Breedbeeld</PresentationFormat>
  <Paragraphs>180</Paragraphs>
  <Slides>42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Source Sans Pro Semibold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Ron van Huuksloot</dc:creator>
  <cp:lastModifiedBy>Cor Janssens</cp:lastModifiedBy>
  <cp:revision>81</cp:revision>
  <dcterms:created xsi:type="dcterms:W3CDTF">2019-02-11T10:23:38Z</dcterms:created>
  <dcterms:modified xsi:type="dcterms:W3CDTF">2019-06-04T10:03:00Z</dcterms:modified>
</cp:coreProperties>
</file>