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0"/>
  </p:notesMasterIdLst>
  <p:handoutMasterIdLst>
    <p:handoutMasterId r:id="rId21"/>
  </p:handoutMasterIdLst>
  <p:sldIdLst>
    <p:sldId id="613" r:id="rId2"/>
    <p:sldId id="616" r:id="rId3"/>
    <p:sldId id="637" r:id="rId4"/>
    <p:sldId id="636" r:id="rId5"/>
    <p:sldId id="635" r:id="rId6"/>
    <p:sldId id="639" r:id="rId7"/>
    <p:sldId id="640" r:id="rId8"/>
    <p:sldId id="643" r:id="rId9"/>
    <p:sldId id="644" r:id="rId10"/>
    <p:sldId id="641" r:id="rId11"/>
    <p:sldId id="617" r:id="rId12"/>
    <p:sldId id="642" r:id="rId13"/>
    <p:sldId id="638" r:id="rId14"/>
    <p:sldId id="646" r:id="rId15"/>
    <p:sldId id="647" r:id="rId16"/>
    <p:sldId id="648" r:id="rId17"/>
    <p:sldId id="649" r:id="rId18"/>
    <p:sldId id="650" r:id="rId19"/>
  </p:sldIdLst>
  <p:sldSz cx="9144000" cy="5143500" type="screen16x9"/>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3">
          <p15:clr>
            <a:srgbClr val="A4A3A4"/>
          </p15:clr>
        </p15:guide>
        <p15:guide id="2" pos="3804">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8" autoAdjust="0"/>
  </p:normalViewPr>
  <p:slideViewPr>
    <p:cSldViewPr snapToGrid="0">
      <p:cViewPr varScale="1">
        <p:scale>
          <a:sx n="107" d="100"/>
          <a:sy n="107" d="100"/>
        </p:scale>
        <p:origin x="173" y="82"/>
      </p:cViewPr>
      <p:guideLst>
        <p:guide orient="horz" pos="713"/>
        <p:guide pos="380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5" d="100"/>
          <a:sy n="95" d="100"/>
        </p:scale>
        <p:origin x="-3582"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95C15541-41E6-47A1-A35D-B1D3325CE819}" type="datetimeFigureOut">
              <a:rPr lang="nl-NL" smtClean="0"/>
              <a:t>4-6-2019</a:t>
            </a:fld>
            <a:endParaRPr lang="nl-NL"/>
          </a:p>
        </p:txBody>
      </p:sp>
      <p:sp>
        <p:nvSpPr>
          <p:cNvPr id="4" name="Tijdelijke aanduiding voor voettekst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3CA39FB6-E550-4A7D-8BFA-CB44652E343D}" type="slidenum">
              <a:rPr lang="nl-NL" smtClean="0"/>
              <a:t>‹nr.›</a:t>
            </a:fld>
            <a:endParaRPr lang="nl-NL"/>
          </a:p>
        </p:txBody>
      </p:sp>
    </p:spTree>
    <p:extLst>
      <p:ext uri="{BB962C8B-B14F-4D97-AF65-F5344CB8AC3E}">
        <p14:creationId xmlns:p14="http://schemas.microsoft.com/office/powerpoint/2010/main" val="1513652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CBC7366F-F1A1-4964-8F2C-B4FFFC11DAA8}" type="datetimeFigureOut">
              <a:rPr lang="nl-NL" smtClean="0"/>
              <a:t>4-6-2019</a:t>
            </a:fld>
            <a:endParaRPr lang="nl-NL" dirty="0"/>
          </a:p>
        </p:txBody>
      </p:sp>
      <p:sp>
        <p:nvSpPr>
          <p:cNvPr id="4" name="Tijdelijke aanduiding voor dia-afbeelding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3E19CD71-D97C-44C7-92E5-F61E2342FC45}" type="slidenum">
              <a:rPr lang="nl-NL" smtClean="0"/>
              <a:t>‹nr.›</a:t>
            </a:fld>
            <a:endParaRPr lang="nl-NL" dirty="0"/>
          </a:p>
        </p:txBody>
      </p:sp>
    </p:spTree>
    <p:extLst>
      <p:ext uri="{BB962C8B-B14F-4D97-AF65-F5344CB8AC3E}">
        <p14:creationId xmlns:p14="http://schemas.microsoft.com/office/powerpoint/2010/main" val="284326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E19CD71-D97C-44C7-92E5-F61E2342FC45}"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352850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E19CD71-D97C-44C7-92E5-F61E2342FC45}" type="slidenum">
              <a:rPr lang="nl-NL" smtClean="0">
                <a:solidFill>
                  <a:prstClr val="black"/>
                </a:solidFill>
              </a:rPr>
              <a:pPr/>
              <a:t>18</a:t>
            </a:fld>
            <a:endParaRPr lang="nl-NL">
              <a:solidFill>
                <a:prstClr val="black"/>
              </a:solidFill>
            </a:endParaRPr>
          </a:p>
        </p:txBody>
      </p:sp>
    </p:spTree>
    <p:extLst>
      <p:ext uri="{BB962C8B-B14F-4D97-AF65-F5344CB8AC3E}">
        <p14:creationId xmlns:p14="http://schemas.microsoft.com/office/powerpoint/2010/main" val="352850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tart presentatie)">
    <p:bg>
      <p:bgPr>
        <a:solidFill>
          <a:schemeClr val="tx1">
            <a:tint val="75000"/>
          </a:schemeClr>
        </a:solidFill>
        <a:effectLst/>
      </p:bgPr>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509" y="1815255"/>
            <a:ext cx="7618982" cy="1512989"/>
          </a:xfrm>
          <a:prstGeom prst="rect">
            <a:avLst/>
          </a:prstGeom>
        </p:spPr>
      </p:pic>
    </p:spTree>
    <p:extLst>
      <p:ext uri="{BB962C8B-B14F-4D97-AF65-F5344CB8AC3E}">
        <p14:creationId xmlns:p14="http://schemas.microsoft.com/office/powerpoint/2010/main" val="98062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 sect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467544" y="1635646"/>
            <a:ext cx="8280920" cy="2088232"/>
          </a:xfrm>
        </p:spPr>
        <p:txBody>
          <a:bodyPr>
            <a:normAutofit/>
          </a:bodyPr>
          <a:lstStyle>
            <a:lvl1pPr marL="0" indent="0" algn="ctr">
              <a:buNone/>
              <a:defRPr sz="5000" b="1" i="1"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Titel of sectietitel</a:t>
            </a:r>
          </a:p>
        </p:txBody>
      </p:sp>
    </p:spTree>
    <p:extLst>
      <p:ext uri="{BB962C8B-B14F-4D97-AF65-F5344CB8AC3E}">
        <p14:creationId xmlns:p14="http://schemas.microsoft.com/office/powerpoint/2010/main" val="428935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7544" y="274340"/>
            <a:ext cx="7344816" cy="857250"/>
          </a:xfrm>
        </p:spPr>
        <p:txBody>
          <a:bodyPr>
            <a:normAutofit/>
          </a:bodyPr>
          <a:lstStyle>
            <a:lvl1pPr>
              <a:defRPr sz="4200" b="1" i="1" u="none" cap="none" spc="100" baseline="0">
                <a:solidFill>
                  <a:schemeClr val="accent5"/>
                </a:solidFill>
              </a:defRPr>
            </a:lvl1pPr>
          </a:lstStyle>
          <a:p>
            <a:r>
              <a:rPr lang="nl-NL" dirty="0"/>
              <a:t>Titel dia</a:t>
            </a:r>
          </a:p>
        </p:txBody>
      </p:sp>
      <p:sp>
        <p:nvSpPr>
          <p:cNvPr id="3" name="Tijdelijke aanduiding voor inhoud 2"/>
          <p:cNvSpPr>
            <a:spLocks noGrp="1"/>
          </p:cNvSpPr>
          <p:nvPr>
            <p:ph idx="1"/>
          </p:nvPr>
        </p:nvSpPr>
        <p:spPr>
          <a:xfrm>
            <a:off x="971600" y="1203597"/>
            <a:ext cx="7344816" cy="324531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8305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llustratie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5820" y="198134"/>
            <a:ext cx="7328302" cy="815906"/>
          </a:xfrm>
        </p:spPr>
        <p:txBody>
          <a:bodyPr>
            <a:normAutofit/>
          </a:bodyPr>
          <a:lstStyle>
            <a:lvl1pPr>
              <a:defRPr sz="3000" b="1" i="1" u="none" kern="1000" cap="none" spc="0" baseline="0">
                <a:solidFill>
                  <a:schemeClr val="accent4"/>
                </a:solidFill>
              </a:defRPr>
            </a:lvl1pPr>
          </a:lstStyle>
          <a:p>
            <a:r>
              <a:rPr lang="nl-NL" baseline="0" dirty="0">
                <a:solidFill>
                  <a:schemeClr val="accent4"/>
                </a:solidFill>
              </a:rPr>
              <a:t>Titel dia</a:t>
            </a:r>
            <a:endParaRPr lang="nl-NL" dirty="0"/>
          </a:p>
        </p:txBody>
      </p:sp>
      <p:sp>
        <p:nvSpPr>
          <p:cNvPr id="3" name="Tijdelijke aanduiding voor inhoud 2"/>
          <p:cNvSpPr>
            <a:spLocks noGrp="1"/>
          </p:cNvSpPr>
          <p:nvPr>
            <p:ph idx="1" hasCustomPrompt="1"/>
          </p:nvPr>
        </p:nvSpPr>
        <p:spPr>
          <a:xfrm>
            <a:off x="6248388" y="990595"/>
            <a:ext cx="2514601" cy="3044799"/>
          </a:xfrm>
        </p:spPr>
        <p:txBody>
          <a:bodyPr>
            <a:normAutofit/>
          </a:bodyPr>
          <a:lstStyle>
            <a:lvl1pPr marL="0" indent="0">
              <a:buNone/>
              <a:defRPr sz="2400" baseline="0">
                <a:solidFill>
                  <a:schemeClr val="accent1"/>
                </a:solidFill>
              </a:defRPr>
            </a:lvl1pPr>
          </a:lstStyle>
          <a:p>
            <a:r>
              <a:rPr lang="nl-NL" sz="2400" baseline="0" dirty="0">
                <a:solidFill>
                  <a:schemeClr val="accent1"/>
                </a:solidFill>
              </a:rPr>
              <a:t>Klik om een bijschrift bij te werken.</a:t>
            </a:r>
          </a:p>
        </p:txBody>
      </p:sp>
      <p:sp>
        <p:nvSpPr>
          <p:cNvPr id="4" name="Tijdelijke aanduiding voor inhoud 2"/>
          <p:cNvSpPr>
            <a:spLocks noGrp="1"/>
          </p:cNvSpPr>
          <p:nvPr>
            <p:ph idx="10" hasCustomPrompt="1"/>
          </p:nvPr>
        </p:nvSpPr>
        <p:spPr>
          <a:xfrm>
            <a:off x="0" y="1131888"/>
            <a:ext cx="6038850" cy="4011612"/>
          </a:xfrm>
        </p:spPr>
        <p:txBody>
          <a:bodyPr>
            <a:normAutofit/>
          </a:bodyPr>
          <a:lstStyle>
            <a:lvl1pPr marL="0" indent="0">
              <a:buNone/>
              <a:defRPr sz="2400" baseline="0">
                <a:solidFill>
                  <a:schemeClr val="accent1"/>
                </a:solidFill>
              </a:defRPr>
            </a:lvl1pPr>
          </a:lstStyle>
          <a:p>
            <a:r>
              <a:rPr lang="nl-NL" sz="2400" baseline="0" dirty="0">
                <a:solidFill>
                  <a:schemeClr val="accent1"/>
                </a:solidFill>
              </a:rPr>
              <a:t>Klik om een afbeelding in te voegen.</a:t>
            </a:r>
            <a:br>
              <a:rPr lang="nl-NL" sz="2400" baseline="0" dirty="0">
                <a:solidFill>
                  <a:schemeClr val="accent1"/>
                </a:solidFill>
              </a:rPr>
            </a:br>
            <a:endParaRPr lang="nl-NL" sz="2400" baseline="0" dirty="0">
              <a:solidFill>
                <a:schemeClr val="accent1"/>
              </a:solidFill>
            </a:endParaRPr>
          </a:p>
          <a:p>
            <a:r>
              <a:rPr lang="nl-NL" sz="2400" baseline="0" dirty="0">
                <a:solidFill>
                  <a:schemeClr val="accent1"/>
                </a:solidFill>
              </a:rPr>
              <a:t>Om hulplijnen zichtbaar te maken: </a:t>
            </a:r>
            <a:br>
              <a:rPr lang="nl-NL" sz="2400" baseline="0" dirty="0">
                <a:solidFill>
                  <a:schemeClr val="accent1"/>
                </a:solidFill>
              </a:rPr>
            </a:br>
            <a:r>
              <a:rPr lang="nl-NL" sz="2400" baseline="0" dirty="0">
                <a:solidFill>
                  <a:schemeClr val="accent1"/>
                </a:solidFill>
              </a:rPr>
              <a:t>Ga in het menu naar “Beeld” en zet een vinkje bij “Hulplijnen”.</a:t>
            </a:r>
          </a:p>
        </p:txBody>
      </p:sp>
    </p:spTree>
    <p:extLst>
      <p:ext uri="{BB962C8B-B14F-4D97-AF65-F5344CB8AC3E}">
        <p14:creationId xmlns:p14="http://schemas.microsoft.com/office/powerpoint/2010/main" val="304472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sluiting presentatie">
    <p:bg>
      <p:bgPr>
        <a:solidFill>
          <a:schemeClr val="accent5">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4760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43608" y="339502"/>
            <a:ext cx="7344816" cy="85725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1043608" y="1625550"/>
            <a:ext cx="7344816" cy="2890416"/>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02623072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xStyles>
    <p:titleStyle>
      <a:lvl1pPr algn="l" defTabSz="914400" rtl="0" eaLnBrk="1" latinLnBrk="0" hangingPunct="1">
        <a:spcBef>
          <a:spcPct val="0"/>
        </a:spcBef>
        <a:buNone/>
        <a:defRPr sz="4400" kern="1200" baseline="0">
          <a:solidFill>
            <a:schemeClr val="tx2">
              <a:lumMod val="8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Ondertitel 3"/>
          <p:cNvSpPr>
            <a:spLocks noGrp="1"/>
          </p:cNvSpPr>
          <p:nvPr>
            <p:ph type="subTitle" idx="1"/>
          </p:nvPr>
        </p:nvSpPr>
        <p:spPr>
          <a:xfrm>
            <a:off x="467544" y="1921668"/>
            <a:ext cx="8280920" cy="1802209"/>
          </a:xfrm>
        </p:spPr>
        <p:txBody>
          <a:bodyPr>
            <a:normAutofit fontScale="92500" lnSpcReduction="10000"/>
          </a:bodyPr>
          <a:lstStyle/>
          <a:p>
            <a:pPr algn="l"/>
            <a:r>
              <a:rPr lang="nl-NL" sz="4800" dirty="0">
                <a:solidFill>
                  <a:schemeClr val="bg1"/>
                </a:solidFill>
              </a:rPr>
              <a:t>Duurzaamheid en huurders</a:t>
            </a:r>
          </a:p>
          <a:p>
            <a:pPr algn="l"/>
            <a:endParaRPr lang="nl-NL" sz="4800" dirty="0">
              <a:solidFill>
                <a:schemeClr val="bg1"/>
              </a:solidFill>
            </a:endParaRPr>
          </a:p>
          <a:p>
            <a:pPr algn="l"/>
            <a:r>
              <a:rPr lang="nl-NL" sz="2000" dirty="0">
                <a:solidFill>
                  <a:schemeClr val="bg1"/>
                </a:solidFill>
              </a:rPr>
              <a:t>Henry de Miranda adviseur</a:t>
            </a:r>
          </a:p>
          <a:p>
            <a:pPr algn="l"/>
            <a:endParaRPr lang="nl-NL" sz="4800" dirty="0">
              <a:solidFill>
                <a:schemeClr val="bg1"/>
              </a:solidFill>
            </a:endParaRPr>
          </a:p>
        </p:txBody>
      </p:sp>
    </p:spTree>
    <p:extLst>
      <p:ext uri="{BB962C8B-B14F-4D97-AF65-F5344CB8AC3E}">
        <p14:creationId xmlns:p14="http://schemas.microsoft.com/office/powerpoint/2010/main" val="377959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7" y="402432"/>
            <a:ext cx="75723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38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Drie maatregelen ontbreken</a:t>
            </a:r>
          </a:p>
        </p:txBody>
      </p:sp>
      <p:sp>
        <p:nvSpPr>
          <p:cNvPr id="6" name="Rechthoek 5"/>
          <p:cNvSpPr/>
          <p:nvPr/>
        </p:nvSpPr>
        <p:spPr>
          <a:xfrm>
            <a:off x="735806" y="1046856"/>
            <a:ext cx="4016082" cy="3416320"/>
          </a:xfrm>
          <a:prstGeom prst="rect">
            <a:avLst/>
          </a:prstGeom>
        </p:spPr>
        <p:txBody>
          <a:bodyPr wrap="square">
            <a:spAutoFit/>
          </a:bodyPr>
          <a:lstStyle/>
          <a:p>
            <a:pPr marL="342900" indent="-342900">
              <a:buFont typeface="+mj-lt"/>
              <a:buAutoNum type="arabicPeriod"/>
            </a:pPr>
            <a:r>
              <a:rPr lang="nl-NL" dirty="0">
                <a:solidFill>
                  <a:srgbClr val="00A0BD"/>
                </a:solidFill>
              </a:rPr>
              <a:t>Ventilatie</a:t>
            </a:r>
          </a:p>
          <a:p>
            <a:pPr marL="342900" indent="-342900">
              <a:buFont typeface="+mj-lt"/>
              <a:buAutoNum type="arabicPeriod"/>
            </a:pPr>
            <a:r>
              <a:rPr lang="nl-NL" dirty="0">
                <a:solidFill>
                  <a:srgbClr val="00A0BD"/>
                </a:solidFill>
              </a:rPr>
              <a:t>Kierdichting</a:t>
            </a:r>
          </a:p>
          <a:p>
            <a:pPr marL="342900" indent="-342900">
              <a:buFont typeface="+mj-lt"/>
              <a:buAutoNum type="arabicPeriod"/>
            </a:pPr>
            <a:r>
              <a:rPr lang="nl-NL" dirty="0">
                <a:solidFill>
                  <a:srgbClr val="00A0BD"/>
                </a:solidFill>
              </a:rPr>
              <a:t>Verwarmingsinstallatie waterzijdig inregelen</a:t>
            </a:r>
          </a:p>
          <a:p>
            <a:endParaRPr lang="nl-NL" dirty="0">
              <a:solidFill>
                <a:srgbClr val="00A0BD"/>
              </a:solidFill>
            </a:endParaRPr>
          </a:p>
          <a:p>
            <a:r>
              <a:rPr lang="nl-NL" dirty="0">
                <a:solidFill>
                  <a:srgbClr val="00A0BD"/>
                </a:solidFill>
              </a:rPr>
              <a:t>Ventilatie telt mee bij de energielabel-berekening bij bijzondere ventilatiemaatregelen. De andere twee maatregelen tellen niet mee voor het label, maar zijn wel effectief.</a:t>
            </a:r>
          </a:p>
          <a:p>
            <a:endParaRPr lang="nl-NL" dirty="0">
              <a:solidFill>
                <a:srgbClr val="00A0BD"/>
              </a:solidFill>
            </a:endParaRPr>
          </a:p>
          <a:p>
            <a:endParaRPr lang="nl-NL" dirty="0">
              <a:solidFill>
                <a:srgbClr val="00A0BD"/>
              </a:solidFill>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379" y="897641"/>
            <a:ext cx="1811534" cy="180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1743077"/>
            <a:ext cx="1663347" cy="175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155" y="2852738"/>
            <a:ext cx="2132758"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89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Ventilatie is belangrijk</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032" y="942976"/>
            <a:ext cx="414337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735806" y="1046856"/>
            <a:ext cx="4016082" cy="4247317"/>
          </a:xfrm>
          <a:prstGeom prst="rect">
            <a:avLst/>
          </a:prstGeom>
        </p:spPr>
        <p:txBody>
          <a:bodyPr wrap="square">
            <a:spAutoFit/>
          </a:bodyPr>
          <a:lstStyle/>
          <a:p>
            <a:pPr marL="271463" indent="-271463">
              <a:buFont typeface="Arial" panose="020B0604020202020204" pitchFamily="34" charset="0"/>
              <a:buChar char="•"/>
            </a:pPr>
            <a:r>
              <a:rPr lang="nl-NL" dirty="0">
                <a:solidFill>
                  <a:srgbClr val="00A0BD"/>
                </a:solidFill>
              </a:rPr>
              <a:t>Door isoleren wordt een woning luchtdichter, dus moet de ventilatie goed worden geregeld</a:t>
            </a:r>
          </a:p>
          <a:p>
            <a:pPr marL="271463" indent="-271463">
              <a:buFont typeface="Arial" panose="020B0604020202020204" pitchFamily="34" charset="0"/>
              <a:buChar char="•"/>
            </a:pPr>
            <a:r>
              <a:rPr lang="nl-NL" dirty="0">
                <a:solidFill>
                  <a:srgbClr val="00A0BD"/>
                </a:solidFill>
              </a:rPr>
              <a:t>Ventileren is nodig voor de afvoer van vocht, stof, stank, uitgeademde lucht, (sigaretten)rook en schadelijke gassen</a:t>
            </a:r>
          </a:p>
          <a:p>
            <a:pPr marL="271463" indent="-271463">
              <a:buFont typeface="Arial" panose="020B0604020202020204" pitchFamily="34" charset="0"/>
              <a:buChar char="•"/>
            </a:pPr>
            <a:r>
              <a:rPr lang="nl-NL" dirty="0">
                <a:solidFill>
                  <a:srgbClr val="00A0BD"/>
                </a:solidFill>
              </a:rPr>
              <a:t>Afvoeren van lucht betekent ook het aanvoeren van verse lucht</a:t>
            </a:r>
          </a:p>
          <a:p>
            <a:pPr marL="271463" indent="-271463">
              <a:buFont typeface="Arial" panose="020B0604020202020204" pitchFamily="34" charset="0"/>
              <a:buChar char="•"/>
            </a:pPr>
            <a:r>
              <a:rPr lang="nl-NL" dirty="0">
                <a:solidFill>
                  <a:srgbClr val="00A0BD"/>
                </a:solidFill>
              </a:rPr>
              <a:t>De doorstroming van de ventilatielucht moet goed worden (in)geregeld om (tocht)klachten te voorkomen</a:t>
            </a:r>
          </a:p>
          <a:p>
            <a:r>
              <a:rPr lang="nl-NL" dirty="0">
                <a:solidFill>
                  <a:srgbClr val="00A0BD"/>
                </a:solidFill>
              </a:rPr>
              <a:t>.</a:t>
            </a:r>
          </a:p>
          <a:p>
            <a:endParaRPr lang="nl-NL" dirty="0">
              <a:solidFill>
                <a:srgbClr val="00A0BD"/>
              </a:solidFill>
            </a:endParaRPr>
          </a:p>
          <a:p>
            <a:endParaRPr lang="nl-NL" dirty="0">
              <a:solidFill>
                <a:srgbClr val="00A0BD"/>
              </a:solidFill>
            </a:endParaRPr>
          </a:p>
        </p:txBody>
      </p:sp>
    </p:spTree>
    <p:extLst>
      <p:ext uri="{BB962C8B-B14F-4D97-AF65-F5344CB8AC3E}">
        <p14:creationId xmlns:p14="http://schemas.microsoft.com/office/powerpoint/2010/main" val="372383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Betekenis voor huurders</a:t>
            </a:r>
          </a:p>
        </p:txBody>
      </p:sp>
      <p:sp>
        <p:nvSpPr>
          <p:cNvPr id="3" name="Rechthoek 2"/>
          <p:cNvSpPr/>
          <p:nvPr/>
        </p:nvSpPr>
        <p:spPr>
          <a:xfrm>
            <a:off x="4500562" y="1061142"/>
            <a:ext cx="4016082" cy="3693319"/>
          </a:xfrm>
          <a:prstGeom prst="rect">
            <a:avLst/>
          </a:prstGeom>
        </p:spPr>
        <p:txBody>
          <a:bodyPr wrap="square">
            <a:spAutoFit/>
          </a:bodyPr>
          <a:lstStyle/>
          <a:p>
            <a:pPr marL="271463" indent="-271463">
              <a:buFont typeface="Arial" panose="020B0604020202020204" pitchFamily="34" charset="0"/>
              <a:buChar char="•"/>
            </a:pPr>
            <a:endParaRPr lang="nl-NL" dirty="0">
              <a:solidFill>
                <a:srgbClr val="00A0BD"/>
              </a:solidFill>
            </a:endParaRPr>
          </a:p>
          <a:p>
            <a:pPr marL="271463" indent="-271463">
              <a:buFont typeface="Arial" panose="020B0604020202020204" pitchFamily="34" charset="0"/>
              <a:buChar char="•"/>
            </a:pPr>
            <a:r>
              <a:rPr lang="nl-NL" dirty="0">
                <a:solidFill>
                  <a:srgbClr val="00A0BD"/>
                </a:solidFill>
              </a:rPr>
              <a:t>Meepraten en –beslissen over de aanpak van de woningen</a:t>
            </a:r>
          </a:p>
          <a:p>
            <a:pPr marL="271463" indent="-271463">
              <a:buFont typeface="Arial" panose="020B0604020202020204" pitchFamily="34" charset="0"/>
              <a:buChar char="•"/>
            </a:pPr>
            <a:r>
              <a:rPr lang="nl-NL" dirty="0">
                <a:solidFill>
                  <a:srgbClr val="00A0BD"/>
                </a:solidFill>
              </a:rPr>
              <a:t>Verduurzaming moet een comfortabele en gezonde woning opleveren</a:t>
            </a:r>
          </a:p>
          <a:p>
            <a:pPr marL="271463" indent="-271463">
              <a:buFont typeface="Arial" panose="020B0604020202020204" pitchFamily="34" charset="0"/>
              <a:buChar char="•"/>
            </a:pPr>
            <a:r>
              <a:rPr lang="nl-NL" dirty="0">
                <a:solidFill>
                  <a:srgbClr val="00A0BD"/>
                </a:solidFill>
              </a:rPr>
              <a:t>Verduurzaming moet ook een financieel voordeel opleveren (huurverhoging minder dan opbrengst energiebesparing)</a:t>
            </a:r>
          </a:p>
          <a:p>
            <a:r>
              <a:rPr lang="nl-NL" dirty="0">
                <a:solidFill>
                  <a:srgbClr val="00A0BD"/>
                </a:solidFill>
              </a:rPr>
              <a:t>.</a:t>
            </a:r>
          </a:p>
          <a:p>
            <a:endParaRPr lang="nl-NL" dirty="0">
              <a:solidFill>
                <a:srgbClr val="00A0BD"/>
              </a:solidFill>
            </a:endParaRPr>
          </a:p>
          <a:p>
            <a:endParaRPr lang="nl-NL" dirty="0">
              <a:solidFill>
                <a:srgbClr val="00A0BD"/>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1061143"/>
            <a:ext cx="3482282" cy="3482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055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Waarom doen huurders mee</a:t>
            </a:r>
          </a:p>
        </p:txBody>
      </p:sp>
      <p:sp>
        <p:nvSpPr>
          <p:cNvPr id="3" name="Rechthoek 2"/>
          <p:cNvSpPr/>
          <p:nvPr/>
        </p:nvSpPr>
        <p:spPr>
          <a:xfrm>
            <a:off x="408562" y="1061143"/>
            <a:ext cx="7127132" cy="2923877"/>
          </a:xfrm>
          <a:prstGeom prst="rect">
            <a:avLst/>
          </a:prstGeom>
        </p:spPr>
        <p:txBody>
          <a:bodyPr wrap="square">
            <a:spAutoFit/>
          </a:bodyPr>
          <a:lstStyle/>
          <a:p>
            <a:pPr>
              <a:spcBef>
                <a:spcPts val="1200"/>
              </a:spcBef>
              <a:buSzPct val="80000"/>
              <a:buFont typeface="Times New Roman" pitchFamily="18" charset="0"/>
              <a:buAutoNum type="arabicPeriod"/>
            </a:pPr>
            <a:r>
              <a:rPr lang="nl-NL" altLang="nl-NL" dirty="0">
                <a:solidFill>
                  <a:srgbClr val="002060"/>
                </a:solidFill>
                <a:latin typeface="Arial" charset="0"/>
              </a:rPr>
              <a:t>Op de portemonnee letten, geld besparen</a:t>
            </a:r>
          </a:p>
          <a:p>
            <a:pPr>
              <a:spcBef>
                <a:spcPts val="1200"/>
              </a:spcBef>
              <a:buSzPct val="80000"/>
              <a:buFont typeface="Times New Roman" pitchFamily="18" charset="0"/>
              <a:buAutoNum type="arabicPeriod"/>
            </a:pPr>
            <a:r>
              <a:rPr lang="nl-NL" altLang="nl-NL" dirty="0" err="1">
                <a:solidFill>
                  <a:srgbClr val="002060"/>
                </a:solidFill>
                <a:latin typeface="Arial" charset="0"/>
              </a:rPr>
              <a:t>Energiebesparen</a:t>
            </a:r>
            <a:r>
              <a:rPr lang="nl-NL" altLang="nl-NL" dirty="0">
                <a:solidFill>
                  <a:srgbClr val="002060"/>
                </a:solidFill>
                <a:latin typeface="Arial" charset="0"/>
              </a:rPr>
              <a:t>, lagere CO2 uitstoot en milieu</a:t>
            </a:r>
          </a:p>
          <a:p>
            <a:pPr>
              <a:spcBef>
                <a:spcPts val="1200"/>
              </a:spcBef>
              <a:buSzPct val="80000"/>
              <a:buFont typeface="Times New Roman" pitchFamily="18" charset="0"/>
              <a:buAutoNum type="arabicPeriod"/>
            </a:pPr>
            <a:r>
              <a:rPr lang="en-US" altLang="nl-NL" dirty="0" err="1">
                <a:solidFill>
                  <a:srgbClr val="002060"/>
                </a:solidFill>
                <a:latin typeface="Arial" charset="0"/>
              </a:rPr>
              <a:t>Ondersteuning</a:t>
            </a:r>
            <a:r>
              <a:rPr lang="en-US" altLang="nl-NL" dirty="0">
                <a:solidFill>
                  <a:srgbClr val="002060"/>
                </a:solidFill>
                <a:latin typeface="Arial" charset="0"/>
              </a:rPr>
              <a:t>, </a:t>
            </a:r>
            <a:r>
              <a:rPr lang="en-US" altLang="nl-NL" dirty="0" err="1">
                <a:solidFill>
                  <a:srgbClr val="002060"/>
                </a:solidFill>
                <a:latin typeface="Arial" charset="0"/>
              </a:rPr>
              <a:t>voorlichting</a:t>
            </a:r>
            <a:r>
              <a:rPr lang="en-US" altLang="nl-NL" dirty="0">
                <a:solidFill>
                  <a:srgbClr val="002060"/>
                </a:solidFill>
                <a:latin typeface="Arial" charset="0"/>
              </a:rPr>
              <a:t> </a:t>
            </a:r>
            <a:r>
              <a:rPr lang="en-US" altLang="nl-NL" dirty="0" err="1">
                <a:solidFill>
                  <a:srgbClr val="002060"/>
                </a:solidFill>
                <a:latin typeface="Arial" charset="0"/>
              </a:rPr>
              <a:t>rondom</a:t>
            </a:r>
            <a:r>
              <a:rPr lang="en-US" altLang="nl-NL" dirty="0">
                <a:solidFill>
                  <a:srgbClr val="002060"/>
                </a:solidFill>
                <a:latin typeface="Arial" charset="0"/>
              </a:rPr>
              <a:t> </a:t>
            </a:r>
            <a:r>
              <a:rPr lang="en-US" altLang="nl-NL" dirty="0" err="1">
                <a:solidFill>
                  <a:srgbClr val="002060"/>
                </a:solidFill>
                <a:latin typeface="Arial" charset="0"/>
              </a:rPr>
              <a:t>renoveren</a:t>
            </a:r>
            <a:r>
              <a:rPr lang="en-US" altLang="nl-NL" dirty="0">
                <a:solidFill>
                  <a:srgbClr val="002060"/>
                </a:solidFill>
                <a:latin typeface="Arial" charset="0"/>
              </a:rPr>
              <a:t>, </a:t>
            </a:r>
            <a:r>
              <a:rPr lang="en-US" altLang="nl-NL" dirty="0" err="1">
                <a:solidFill>
                  <a:srgbClr val="002060"/>
                </a:solidFill>
                <a:latin typeface="Arial" charset="0"/>
              </a:rPr>
              <a:t>onderhoud</a:t>
            </a:r>
            <a:endParaRPr lang="en-US" altLang="nl-NL" dirty="0">
              <a:solidFill>
                <a:srgbClr val="002060"/>
              </a:solidFill>
              <a:latin typeface="Arial" charset="0"/>
            </a:endParaRPr>
          </a:p>
          <a:p>
            <a:pPr>
              <a:spcBef>
                <a:spcPts val="1200"/>
              </a:spcBef>
              <a:buSzPct val="80000"/>
              <a:buFont typeface="Times New Roman" pitchFamily="18" charset="0"/>
              <a:buAutoNum type="arabicPeriod"/>
            </a:pPr>
            <a:r>
              <a:rPr lang="nl-NL" altLang="nl-NL" dirty="0">
                <a:solidFill>
                  <a:srgbClr val="002060"/>
                </a:solidFill>
                <a:latin typeface="Arial" charset="0"/>
              </a:rPr>
              <a:t>Woonlasten, budget, betaalbaarheid, anderen helpen die een budgetprobleem hebben</a:t>
            </a:r>
          </a:p>
          <a:p>
            <a:pPr>
              <a:spcBef>
                <a:spcPts val="1200"/>
              </a:spcBef>
              <a:buSzPct val="80000"/>
              <a:buFont typeface="Times New Roman" pitchFamily="18" charset="0"/>
              <a:buAutoNum type="arabicPeriod"/>
            </a:pPr>
            <a:r>
              <a:rPr lang="nl-NL" altLang="nl-NL" dirty="0">
                <a:solidFill>
                  <a:srgbClr val="002060"/>
                </a:solidFill>
                <a:latin typeface="Arial" charset="0"/>
              </a:rPr>
              <a:t>Duurzame technieken zoals zonnepanelen, warmtepompen, LT-verwarming systemen</a:t>
            </a:r>
          </a:p>
          <a:p>
            <a:endParaRPr lang="nl-NL" dirty="0">
              <a:solidFill>
                <a:srgbClr val="002060"/>
              </a:solidFill>
            </a:endParaRPr>
          </a:p>
        </p:txBody>
      </p:sp>
    </p:spTree>
    <p:extLst>
      <p:ext uri="{BB962C8B-B14F-4D97-AF65-F5344CB8AC3E}">
        <p14:creationId xmlns:p14="http://schemas.microsoft.com/office/powerpoint/2010/main" val="411013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Hoe verbruiken wij energie</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68" y="985838"/>
            <a:ext cx="5076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11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Inzicht in Verbruik</a:t>
            </a:r>
          </a:p>
        </p:txBody>
      </p:sp>
      <p:sp>
        <p:nvSpPr>
          <p:cNvPr id="5" name="Tekstvak 4"/>
          <p:cNvSpPr txBox="1"/>
          <p:nvPr/>
        </p:nvSpPr>
        <p:spPr>
          <a:xfrm>
            <a:off x="426951" y="916783"/>
            <a:ext cx="5266972" cy="2554545"/>
          </a:xfrm>
          <a:prstGeom prst="rect">
            <a:avLst/>
          </a:prstGeom>
          <a:noFill/>
        </p:spPr>
        <p:txBody>
          <a:bodyPr wrap="square" rtlCol="0">
            <a:spAutoFit/>
          </a:bodyPr>
          <a:lstStyle/>
          <a:p>
            <a:pPr marL="457200" lvl="0" indent="-457200">
              <a:buFont typeface="Arial" panose="020B0604020202020204" pitchFamily="34" charset="0"/>
              <a:buChar char="•"/>
              <a:defRPr sz="1800">
                <a:solidFill>
                  <a:srgbClr val="000000"/>
                </a:solidFill>
              </a:defRPr>
            </a:pPr>
            <a:r>
              <a:rPr lang="nl-NL" sz="3200" dirty="0"/>
              <a:t>44% van de mensen heeft ‘geen idee’ hoe hoog hun energierekening is.</a:t>
            </a:r>
            <a:br>
              <a:rPr lang="nl-NL" sz="3200" dirty="0"/>
            </a:br>
            <a:endParaRPr lang="nl-NL" sz="3200" dirty="0"/>
          </a:p>
          <a:p>
            <a:pPr marL="457200" lvl="0" indent="-457200">
              <a:buFont typeface="Arial" panose="020B0604020202020204" pitchFamily="34" charset="0"/>
              <a:buChar char="•"/>
              <a:defRPr sz="1800">
                <a:solidFill>
                  <a:srgbClr val="000000"/>
                </a:solidFill>
              </a:defRPr>
            </a:pPr>
            <a:r>
              <a:rPr lang="nl-NL" sz="3200" dirty="0"/>
              <a:t>En u? </a:t>
            </a:r>
          </a:p>
        </p:txBody>
      </p:sp>
      <p:pic>
        <p:nvPicPr>
          <p:cNvPr id="6" name="Picture 6" descr="http://bin.snmmd.nl/m/m1cyp5mwarvv.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377" y="916783"/>
            <a:ext cx="2376264" cy="275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491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Waar bespaart u op</a:t>
            </a:r>
          </a:p>
        </p:txBody>
      </p:sp>
      <p:pic>
        <p:nvPicPr>
          <p:cNvPr id="7"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919" y="849677"/>
            <a:ext cx="4530152" cy="328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9770" y="849677"/>
            <a:ext cx="3878094" cy="328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90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3"/>
          <p:cNvSpPr>
            <a:spLocks noGrp="1"/>
          </p:cNvSpPr>
          <p:nvPr>
            <p:ph type="subTitle" idx="1"/>
          </p:nvPr>
        </p:nvSpPr>
        <p:spPr>
          <a:xfrm>
            <a:off x="467544" y="1921668"/>
            <a:ext cx="8280920" cy="1802209"/>
          </a:xfrm>
        </p:spPr>
        <p:txBody>
          <a:bodyPr>
            <a:normAutofit/>
          </a:bodyPr>
          <a:lstStyle/>
          <a:p>
            <a:pPr algn="l"/>
            <a:r>
              <a:rPr lang="nl-NL" sz="4800" dirty="0">
                <a:solidFill>
                  <a:schemeClr val="bg1"/>
                </a:solidFill>
              </a:rPr>
              <a:t>Samen besparen we het meest</a:t>
            </a:r>
          </a:p>
          <a:p>
            <a:pPr algn="l"/>
            <a:endParaRPr lang="nl-NL" sz="4800" dirty="0">
              <a:solidFill>
                <a:schemeClr val="bg1"/>
              </a:solidFill>
            </a:endParaRPr>
          </a:p>
          <a:p>
            <a:pPr algn="l"/>
            <a:endParaRPr lang="nl-NL" sz="4800" dirty="0">
              <a:solidFill>
                <a:schemeClr val="bg1"/>
              </a:solidFill>
            </a:endParaRPr>
          </a:p>
        </p:txBody>
      </p:sp>
    </p:spTree>
    <p:extLst>
      <p:ext uri="{BB962C8B-B14F-4D97-AF65-F5344CB8AC3E}">
        <p14:creationId xmlns:p14="http://schemas.microsoft.com/office/powerpoint/2010/main" val="2116716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4339"/>
            <a:ext cx="7790631" cy="1118691"/>
          </a:xfrm>
        </p:spPr>
        <p:txBody>
          <a:bodyPr>
            <a:normAutofit/>
          </a:bodyPr>
          <a:lstStyle/>
          <a:p>
            <a:r>
              <a:rPr lang="nl-NL" sz="3600" dirty="0"/>
              <a:t>Duurzaamheid is langlopend thema</a:t>
            </a:r>
          </a:p>
        </p:txBody>
      </p:sp>
      <p:sp>
        <p:nvSpPr>
          <p:cNvPr id="3" name="Tijdelijke aanduiding voor inhoud 2"/>
          <p:cNvSpPr>
            <a:spLocks noGrp="1"/>
          </p:cNvSpPr>
          <p:nvPr>
            <p:ph idx="1"/>
          </p:nvPr>
        </p:nvSpPr>
        <p:spPr>
          <a:xfrm>
            <a:off x="819676" y="1671637"/>
            <a:ext cx="7809974" cy="2621755"/>
          </a:xfrm>
        </p:spPr>
        <p:txBody>
          <a:bodyPr>
            <a:normAutofit fontScale="92500" lnSpcReduction="20000"/>
          </a:bodyPr>
          <a:lstStyle/>
          <a:p>
            <a:pPr marL="271463" indent="-271463">
              <a:spcBef>
                <a:spcPts val="480"/>
              </a:spcBef>
            </a:pPr>
            <a:r>
              <a:rPr lang="nl-NL" sz="2000" dirty="0"/>
              <a:t>Vanaf de oliecrises in de jaren zeventig is energiebesparing een onderwerp.</a:t>
            </a:r>
          </a:p>
          <a:p>
            <a:pPr marL="271463" indent="-271463">
              <a:spcBef>
                <a:spcPts val="480"/>
              </a:spcBef>
            </a:pPr>
            <a:r>
              <a:rPr lang="nl-NL" sz="2000" dirty="0"/>
              <a:t>Eerste piek duurzaam bouwen in jaren negentig. Bewustwording dat energie- en watergebruik moet worden beperkt.</a:t>
            </a:r>
          </a:p>
          <a:p>
            <a:pPr marL="271463" indent="-271463">
              <a:spcBef>
                <a:spcPts val="480"/>
              </a:spcBef>
            </a:pPr>
            <a:r>
              <a:rPr lang="nl-NL" sz="2000" dirty="0"/>
              <a:t>Tweede piek in jaren nul, interessante pilotprojecten en steeds strenger wordende eisen energiezuinigheid in Bouwbesluit en “herenakkoord” corporatiesector (gemiddeld label B in 2020).</a:t>
            </a:r>
          </a:p>
          <a:p>
            <a:pPr marL="271463" indent="-271463">
              <a:spcBef>
                <a:spcPts val="480"/>
              </a:spcBef>
            </a:pPr>
            <a:r>
              <a:rPr lang="nl-NL" sz="2000" dirty="0"/>
              <a:t>Thans veel aandacht voor het klimaat: Klimaatakkoord met sectortafel gebouwde omgeving. Corporaties moeten het voortouw nemen.</a:t>
            </a:r>
          </a:p>
        </p:txBody>
      </p:sp>
    </p:spTree>
    <p:extLst>
      <p:ext uri="{BB962C8B-B14F-4D97-AF65-F5344CB8AC3E}">
        <p14:creationId xmlns:p14="http://schemas.microsoft.com/office/powerpoint/2010/main" val="2954333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4339"/>
            <a:ext cx="7790631" cy="1118691"/>
          </a:xfrm>
        </p:spPr>
        <p:txBody>
          <a:bodyPr>
            <a:normAutofit fontScale="90000"/>
          </a:bodyPr>
          <a:lstStyle/>
          <a:p>
            <a:r>
              <a:rPr lang="nl-NL" sz="3600" dirty="0"/>
              <a:t>Ambitie klimaattafel gebouwde omgeving</a:t>
            </a:r>
          </a:p>
        </p:txBody>
      </p:sp>
      <p:sp>
        <p:nvSpPr>
          <p:cNvPr id="3" name="Tijdelijke aanduiding voor inhoud 2"/>
          <p:cNvSpPr>
            <a:spLocks noGrp="1"/>
          </p:cNvSpPr>
          <p:nvPr>
            <p:ph idx="1"/>
          </p:nvPr>
        </p:nvSpPr>
        <p:spPr>
          <a:xfrm>
            <a:off x="819676" y="1671637"/>
            <a:ext cx="7809974" cy="2621755"/>
          </a:xfrm>
        </p:spPr>
        <p:txBody>
          <a:bodyPr>
            <a:normAutofit/>
          </a:bodyPr>
          <a:lstStyle/>
          <a:p>
            <a:pPr marL="0" indent="0">
              <a:spcBef>
                <a:spcPts val="480"/>
              </a:spcBef>
              <a:buNone/>
            </a:pPr>
            <a:r>
              <a:rPr lang="nl-NL" sz="2000" dirty="0"/>
              <a:t>In 2050 moeten 7 miljoen woningen en 1 miljoen gebouwen van het aardgas af. Dat betekent isoleren en gebruikmaken van duurzame warmte en elektriciteit. Er moet flink wat gebeuren, maar daar is 31 jaar de tijd voor. Als eerste stap moeten in 2030 de eerste 1,5 miljoen bestaande woningen verduurzaamd zijn.</a:t>
            </a:r>
          </a:p>
        </p:txBody>
      </p:sp>
    </p:spTree>
    <p:extLst>
      <p:ext uri="{BB962C8B-B14F-4D97-AF65-F5344CB8AC3E}">
        <p14:creationId xmlns:p14="http://schemas.microsoft.com/office/powerpoint/2010/main" val="415417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711426" y="2457844"/>
            <a:ext cx="3319568" cy="209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81" y="828674"/>
            <a:ext cx="2154808" cy="385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nl-NL" dirty="0"/>
              <a:t>Ambities corporaties</a:t>
            </a:r>
          </a:p>
        </p:txBody>
      </p:sp>
      <p:sp>
        <p:nvSpPr>
          <p:cNvPr id="3" name="Rechthoek 2"/>
          <p:cNvSpPr/>
          <p:nvPr/>
        </p:nvSpPr>
        <p:spPr>
          <a:xfrm>
            <a:off x="2828924" y="1061143"/>
            <a:ext cx="6023477" cy="2308324"/>
          </a:xfrm>
          <a:prstGeom prst="rect">
            <a:avLst/>
          </a:prstGeom>
        </p:spPr>
        <p:txBody>
          <a:bodyPr wrap="square">
            <a:spAutoFit/>
          </a:bodyPr>
          <a:lstStyle/>
          <a:p>
            <a:pPr marL="271463" indent="-271463">
              <a:buFont typeface="Arial" panose="020B0604020202020204" pitchFamily="34" charset="0"/>
              <a:buChar char="•"/>
            </a:pPr>
            <a:r>
              <a:rPr lang="nl-NL" dirty="0">
                <a:solidFill>
                  <a:srgbClr val="00A0BD"/>
                </a:solidFill>
              </a:rPr>
              <a:t>In 2020 hebben de huurwoningen gemiddeld label B </a:t>
            </a:r>
          </a:p>
          <a:p>
            <a:pPr marL="271463"/>
            <a:r>
              <a:rPr lang="nl-NL" dirty="0">
                <a:solidFill>
                  <a:srgbClr val="00A0BD"/>
                </a:solidFill>
              </a:rPr>
              <a:t>(kwart van de corporaties haalt dit niet)</a:t>
            </a:r>
          </a:p>
          <a:p>
            <a:pPr marL="271463" indent="-271463">
              <a:buFont typeface="Arial" panose="020B0604020202020204" pitchFamily="34" charset="0"/>
              <a:buChar char="•"/>
            </a:pPr>
            <a:r>
              <a:rPr lang="nl-NL" dirty="0">
                <a:solidFill>
                  <a:srgbClr val="00A0BD"/>
                </a:solidFill>
              </a:rPr>
              <a:t>In 2030 hebben de huurwoningen gemiddeld label A</a:t>
            </a:r>
          </a:p>
          <a:p>
            <a:pPr marL="271463" indent="-271463">
              <a:buFont typeface="Arial" panose="020B0604020202020204" pitchFamily="34" charset="0"/>
              <a:buChar char="•"/>
            </a:pPr>
            <a:r>
              <a:rPr lang="nl-NL" dirty="0">
                <a:solidFill>
                  <a:srgbClr val="00A0BD"/>
                </a:solidFill>
              </a:rPr>
              <a:t>Vorig jaar spraken de corporaties de ambitie uit om hun sociale huurwoningen vóór 2050 CO2-neutraal te maken </a:t>
            </a:r>
          </a:p>
          <a:p>
            <a:r>
              <a:rPr lang="nl-NL" dirty="0">
                <a:solidFill>
                  <a:srgbClr val="00A0BD"/>
                </a:solidFill>
              </a:rPr>
              <a:t>.</a:t>
            </a:r>
          </a:p>
          <a:p>
            <a:endParaRPr lang="nl-NL" dirty="0">
              <a:solidFill>
                <a:srgbClr val="00A0BD"/>
              </a:solidFill>
            </a:endParaRPr>
          </a:p>
          <a:p>
            <a:endParaRPr lang="nl-NL" dirty="0">
              <a:solidFill>
                <a:srgbClr val="00A0BD"/>
              </a:solidFill>
            </a:endParaRPr>
          </a:p>
        </p:txBody>
      </p:sp>
    </p:spTree>
    <p:extLst>
      <p:ext uri="{BB962C8B-B14F-4D97-AF65-F5344CB8AC3E}">
        <p14:creationId xmlns:p14="http://schemas.microsoft.com/office/powerpoint/2010/main" val="275744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Uitgangspunt: Trias Energetica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43" y="955948"/>
            <a:ext cx="4110038" cy="3501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5314949" y="1648420"/>
            <a:ext cx="3564731" cy="1477328"/>
          </a:xfrm>
          <a:prstGeom prst="rect">
            <a:avLst/>
          </a:prstGeom>
        </p:spPr>
        <p:txBody>
          <a:bodyPr wrap="square">
            <a:spAutoFit/>
          </a:bodyPr>
          <a:lstStyle/>
          <a:p>
            <a:r>
              <a:rPr lang="nl-NL" dirty="0">
                <a:solidFill>
                  <a:srgbClr val="00A0BD"/>
                </a:solidFill>
              </a:rPr>
              <a:t>De </a:t>
            </a:r>
            <a:r>
              <a:rPr lang="nl-NL" b="1" dirty="0">
                <a:solidFill>
                  <a:srgbClr val="00A0BD"/>
                </a:solidFill>
              </a:rPr>
              <a:t>Trias Energetica</a:t>
            </a:r>
            <a:r>
              <a:rPr lang="nl-NL" dirty="0">
                <a:solidFill>
                  <a:srgbClr val="00A0BD"/>
                </a:solidFill>
              </a:rPr>
              <a:t> is een driestappenstrategie om een woning energiezuinig te maken.</a:t>
            </a:r>
          </a:p>
          <a:p>
            <a:endParaRPr lang="nl-NL" dirty="0">
              <a:solidFill>
                <a:srgbClr val="00A0BD"/>
              </a:solidFill>
            </a:endParaRPr>
          </a:p>
          <a:p>
            <a:endParaRPr lang="nl-NL" dirty="0">
              <a:solidFill>
                <a:srgbClr val="00A0BD"/>
              </a:solidFill>
            </a:endParaRPr>
          </a:p>
        </p:txBody>
      </p:sp>
    </p:spTree>
    <p:extLst>
      <p:ext uri="{BB962C8B-B14F-4D97-AF65-F5344CB8AC3E}">
        <p14:creationId xmlns:p14="http://schemas.microsoft.com/office/powerpoint/2010/main" val="351151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666"/>
          <a:stretch/>
        </p:blipFill>
        <p:spPr bwMode="auto">
          <a:xfrm>
            <a:off x="5176017" y="581155"/>
            <a:ext cx="3130733"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nl-NL" dirty="0"/>
              <a:t>Heel veel maatregelen mogelijk</a:t>
            </a: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9685" r="56061" b="15551"/>
          <a:stretch/>
        </p:blipFill>
        <p:spPr bwMode="auto">
          <a:xfrm>
            <a:off x="883481" y="878225"/>
            <a:ext cx="3695663" cy="349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36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969" y="2950365"/>
            <a:ext cx="2069617" cy="178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a:t>Kenmerken woningen met laag label</a:t>
            </a:r>
          </a:p>
        </p:txBody>
      </p:sp>
      <p:sp>
        <p:nvSpPr>
          <p:cNvPr id="3" name="Rechthoek 2"/>
          <p:cNvSpPr/>
          <p:nvPr/>
        </p:nvSpPr>
        <p:spPr>
          <a:xfrm>
            <a:off x="3100389" y="1112638"/>
            <a:ext cx="5779292" cy="3416320"/>
          </a:xfrm>
          <a:prstGeom prst="rect">
            <a:avLst/>
          </a:prstGeom>
        </p:spPr>
        <p:txBody>
          <a:bodyPr wrap="square">
            <a:spAutoFit/>
          </a:bodyPr>
          <a:lstStyle/>
          <a:p>
            <a:pPr marL="285750" indent="-285750">
              <a:buFont typeface="Arial" panose="020B0604020202020204" pitchFamily="34" charset="0"/>
              <a:buChar char="•"/>
            </a:pPr>
            <a:r>
              <a:rPr lang="nl-NL" dirty="0">
                <a:solidFill>
                  <a:srgbClr val="00A0BD"/>
                </a:solidFill>
              </a:rPr>
              <a:t>Energielabel G, f, E en D</a:t>
            </a:r>
          </a:p>
          <a:p>
            <a:pPr marL="285750" indent="-285750">
              <a:buFont typeface="Arial" panose="020B0604020202020204" pitchFamily="34" charset="0"/>
              <a:buChar char="•"/>
            </a:pPr>
            <a:r>
              <a:rPr lang="nl-NL" dirty="0">
                <a:solidFill>
                  <a:srgbClr val="00A0BD"/>
                </a:solidFill>
              </a:rPr>
              <a:t>Geen of matige spouwmuurisolatie</a:t>
            </a:r>
          </a:p>
          <a:p>
            <a:pPr marL="285750" indent="-285750">
              <a:buFont typeface="Arial" panose="020B0604020202020204" pitchFamily="34" charset="0"/>
              <a:buChar char="•"/>
            </a:pPr>
            <a:r>
              <a:rPr lang="nl-NL" dirty="0">
                <a:solidFill>
                  <a:srgbClr val="00A0BD"/>
                </a:solidFill>
              </a:rPr>
              <a:t>Verouderd dubbelglas en soms nog (gedeeltelijk) enkel glas </a:t>
            </a:r>
          </a:p>
          <a:p>
            <a:pPr marL="285750" indent="-285750">
              <a:buFont typeface="Arial" panose="020B0604020202020204" pitchFamily="34" charset="0"/>
              <a:buChar char="•"/>
            </a:pPr>
            <a:r>
              <a:rPr lang="nl-NL" dirty="0">
                <a:solidFill>
                  <a:srgbClr val="00A0BD"/>
                </a:solidFill>
              </a:rPr>
              <a:t>Geen of weinig dakisolatie</a:t>
            </a:r>
          </a:p>
          <a:p>
            <a:pPr marL="285750" indent="-285750">
              <a:buFont typeface="Arial" panose="020B0604020202020204" pitchFamily="34" charset="0"/>
              <a:buChar char="•"/>
            </a:pPr>
            <a:r>
              <a:rPr lang="nl-NL" dirty="0" err="1">
                <a:solidFill>
                  <a:srgbClr val="00A0BD"/>
                </a:solidFill>
              </a:rPr>
              <a:t>Ongeïsoleerde</a:t>
            </a:r>
            <a:r>
              <a:rPr lang="nl-NL" dirty="0">
                <a:solidFill>
                  <a:srgbClr val="00A0BD"/>
                </a:solidFill>
              </a:rPr>
              <a:t> vloer</a:t>
            </a:r>
          </a:p>
          <a:p>
            <a:pPr marL="285750" indent="-285750">
              <a:buFont typeface="Arial" panose="020B0604020202020204" pitchFamily="34" charset="0"/>
              <a:buChar char="•"/>
            </a:pPr>
            <a:r>
              <a:rPr lang="nl-NL" dirty="0">
                <a:solidFill>
                  <a:srgbClr val="00A0BD"/>
                </a:solidFill>
              </a:rPr>
              <a:t>Ventilatie, natuurlijke aanvoer en natuurlijke of mechanische afvoer, matige doorstroming in de woning</a:t>
            </a:r>
          </a:p>
          <a:p>
            <a:pPr marL="285750" indent="-285750">
              <a:buFont typeface="Arial" panose="020B0604020202020204" pitchFamily="34" charset="0"/>
              <a:buChar char="•"/>
            </a:pPr>
            <a:r>
              <a:rPr lang="nl-NL" dirty="0">
                <a:solidFill>
                  <a:srgbClr val="00A0BD"/>
                </a:solidFill>
              </a:rPr>
              <a:t>HR-combiketel, incidenteel gaskachel of  conventionele of verbeterde verwarmingsketel</a:t>
            </a:r>
          </a:p>
          <a:p>
            <a:endParaRPr lang="nl-NL" dirty="0">
              <a:solidFill>
                <a:srgbClr val="00A0BD"/>
              </a:solidFill>
            </a:endParaRPr>
          </a:p>
          <a:p>
            <a:endParaRPr lang="nl-NL" dirty="0">
              <a:solidFill>
                <a:srgbClr val="00A0BD"/>
              </a:solidFill>
            </a:endParaRPr>
          </a:p>
        </p:txBody>
      </p:sp>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957" y="895350"/>
            <a:ext cx="19716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58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De visie van uw corporatie op wonen en leven (www.visiewoningmarkt2030.nl)</a:t>
            </a:r>
          </a:p>
        </p:txBody>
      </p:sp>
      <p:sp>
        <p:nvSpPr>
          <p:cNvPr id="5" name="Tekstvak 4"/>
          <p:cNvSpPr txBox="1"/>
          <p:nvPr/>
        </p:nvSpPr>
        <p:spPr>
          <a:xfrm>
            <a:off x="510746" y="1103870"/>
            <a:ext cx="7578811" cy="2031325"/>
          </a:xfrm>
          <a:prstGeom prst="rect">
            <a:avLst/>
          </a:prstGeom>
          <a:noFill/>
        </p:spPr>
        <p:txBody>
          <a:bodyPr wrap="square" rtlCol="0">
            <a:spAutoFit/>
          </a:bodyPr>
          <a:lstStyle/>
          <a:p>
            <a:r>
              <a:rPr lang="nl-NL" dirty="0">
                <a:solidFill>
                  <a:schemeClr val="accent2"/>
                </a:solidFill>
              </a:rPr>
              <a:t>9. Maak werk van duurzaamheid</a:t>
            </a:r>
          </a:p>
          <a:p>
            <a:pPr marL="285750" indent="-285750">
              <a:buFont typeface="Arial" panose="020B0604020202020204" pitchFamily="34" charset="0"/>
              <a:buChar char="•"/>
            </a:pPr>
            <a:r>
              <a:rPr lang="nl-NL" dirty="0">
                <a:solidFill>
                  <a:schemeClr val="accent2"/>
                </a:solidFill>
              </a:rPr>
              <a:t>De corporaties onderschrijven het klimaatakkoord van Parijs. </a:t>
            </a:r>
          </a:p>
          <a:p>
            <a:pPr marL="285750" indent="-285750">
              <a:buFont typeface="Arial" panose="020B0604020202020204" pitchFamily="34" charset="0"/>
              <a:buChar char="•"/>
            </a:pPr>
            <a:r>
              <a:rPr lang="nl-NL" dirty="0">
                <a:solidFill>
                  <a:schemeClr val="accent2"/>
                </a:solidFill>
              </a:rPr>
              <a:t>Aandacht aan het duurzaam maken van bestaande huurwoningen.</a:t>
            </a:r>
          </a:p>
          <a:p>
            <a:pPr marL="285750" indent="-285750">
              <a:buFont typeface="Arial" panose="020B0604020202020204" pitchFamily="34" charset="0"/>
              <a:buChar char="•"/>
            </a:pPr>
            <a:r>
              <a:rPr lang="nl-NL" dirty="0">
                <a:solidFill>
                  <a:schemeClr val="accent2"/>
                </a:solidFill>
              </a:rPr>
              <a:t>Nieuwbouw is sowieso zo duurzaam mogelijk. </a:t>
            </a:r>
          </a:p>
          <a:p>
            <a:pPr marL="285750" indent="-285750">
              <a:buFont typeface="Arial" panose="020B0604020202020204" pitchFamily="34" charset="0"/>
              <a:buChar char="•"/>
            </a:pPr>
            <a:r>
              <a:rPr lang="nl-NL" dirty="0">
                <a:solidFill>
                  <a:schemeClr val="accent2"/>
                </a:solidFill>
              </a:rPr>
              <a:t>Diverse pilotprojecten of vernieuwingen uitgevoerd op het gebied van verduurzaming. </a:t>
            </a:r>
          </a:p>
          <a:p>
            <a:pPr marL="285750" indent="-285750">
              <a:buFont typeface="Arial" panose="020B0604020202020204" pitchFamily="34" charset="0"/>
              <a:buChar char="•"/>
            </a:pPr>
            <a:r>
              <a:rPr lang="nl-NL" dirty="0">
                <a:solidFill>
                  <a:schemeClr val="accent2"/>
                </a:solidFill>
              </a:rPr>
              <a:t>Onze kracht vooral zit in agenderen, en het leren en inspireren van elkaar. </a:t>
            </a:r>
          </a:p>
        </p:txBody>
      </p:sp>
    </p:spTree>
    <p:extLst>
      <p:ext uri="{BB962C8B-B14F-4D97-AF65-F5344CB8AC3E}">
        <p14:creationId xmlns:p14="http://schemas.microsoft.com/office/powerpoint/2010/main" val="138411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De onderwerpen van uw corporatie</a:t>
            </a:r>
          </a:p>
        </p:txBody>
      </p:sp>
      <p:sp>
        <p:nvSpPr>
          <p:cNvPr id="5" name="Tekstvak 4"/>
          <p:cNvSpPr txBox="1"/>
          <p:nvPr/>
        </p:nvSpPr>
        <p:spPr>
          <a:xfrm>
            <a:off x="510747" y="955589"/>
            <a:ext cx="5786292" cy="2677656"/>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accent2"/>
                </a:solidFill>
              </a:rPr>
              <a:t>Zonnepanelen</a:t>
            </a:r>
          </a:p>
          <a:p>
            <a:pPr marL="285750" indent="-285750">
              <a:buFont typeface="Arial" panose="020B0604020202020204" pitchFamily="34" charset="0"/>
              <a:buChar char="•"/>
            </a:pPr>
            <a:endParaRPr lang="nl-NL" sz="2400" dirty="0">
              <a:solidFill>
                <a:schemeClr val="accent2"/>
              </a:solidFill>
            </a:endParaRPr>
          </a:p>
          <a:p>
            <a:pPr marL="285750" indent="-285750">
              <a:buFont typeface="Arial" panose="020B0604020202020204" pitchFamily="34" charset="0"/>
              <a:buChar char="•"/>
            </a:pPr>
            <a:r>
              <a:rPr lang="nl-NL" sz="2400" dirty="0">
                <a:solidFill>
                  <a:schemeClr val="accent2"/>
                </a:solidFill>
              </a:rPr>
              <a:t>Levensloop bestendig wonen</a:t>
            </a:r>
          </a:p>
          <a:p>
            <a:pPr marL="285750" indent="-285750">
              <a:buFont typeface="Arial" panose="020B0604020202020204" pitchFamily="34" charset="0"/>
              <a:buChar char="•"/>
            </a:pPr>
            <a:endParaRPr lang="nl-NL" sz="2400" dirty="0">
              <a:solidFill>
                <a:schemeClr val="accent2"/>
              </a:solidFill>
            </a:endParaRPr>
          </a:p>
          <a:p>
            <a:pPr marL="285750" indent="-285750">
              <a:buFont typeface="Arial" panose="020B0604020202020204" pitchFamily="34" charset="0"/>
              <a:buChar char="•"/>
            </a:pPr>
            <a:r>
              <a:rPr lang="nl-NL" sz="2400" dirty="0">
                <a:solidFill>
                  <a:schemeClr val="accent2"/>
                </a:solidFill>
              </a:rPr>
              <a:t>Nul- op de Meter</a:t>
            </a:r>
          </a:p>
          <a:p>
            <a:pPr marL="285750" indent="-285750">
              <a:buFont typeface="Arial" panose="020B0604020202020204" pitchFamily="34" charset="0"/>
              <a:buChar char="•"/>
            </a:pPr>
            <a:endParaRPr lang="nl-NL" sz="2400" dirty="0">
              <a:solidFill>
                <a:schemeClr val="accent2"/>
              </a:solidFill>
            </a:endParaRPr>
          </a:p>
          <a:p>
            <a:pPr marL="285750" indent="-285750">
              <a:buFont typeface="Arial" panose="020B0604020202020204" pitchFamily="34" charset="0"/>
              <a:buChar char="•"/>
            </a:pPr>
            <a:r>
              <a:rPr lang="nl-NL" sz="2400" dirty="0">
                <a:solidFill>
                  <a:schemeClr val="accent2"/>
                </a:solidFill>
              </a:rPr>
              <a:t>Deelname stroomversnelling</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955588"/>
            <a:ext cx="2857500" cy="2351815"/>
          </a:xfrm>
          <a:prstGeom prst="rect">
            <a:avLst/>
          </a:prstGeom>
        </p:spPr>
      </p:pic>
    </p:spTree>
    <p:extLst>
      <p:ext uri="{BB962C8B-B14F-4D97-AF65-F5344CB8AC3E}">
        <p14:creationId xmlns:p14="http://schemas.microsoft.com/office/powerpoint/2010/main" val="1866561739"/>
      </p:ext>
    </p:extLst>
  </p:cSld>
  <p:clrMapOvr>
    <a:masterClrMapping/>
  </p:clrMapOvr>
</p:sld>
</file>

<file path=ppt/theme/theme1.xml><?xml version="1.0" encoding="utf-8"?>
<a:theme xmlns:a="http://schemas.openxmlformats.org/drawingml/2006/main" name="pp woonbond">
  <a:themeElements>
    <a:clrScheme name="Woonbond">
      <a:dk1>
        <a:srgbClr val="FFFFFF"/>
      </a:dk1>
      <a:lt1>
        <a:sysClr val="window" lastClr="FFFFFF"/>
      </a:lt1>
      <a:dk2>
        <a:srgbClr val="FFFFFF"/>
      </a:dk2>
      <a:lt2>
        <a:srgbClr val="FFFFFF"/>
      </a:lt2>
      <a:accent1>
        <a:srgbClr val="00A0BD"/>
      </a:accent1>
      <a:accent2>
        <a:srgbClr val="5B2282"/>
      </a:accent2>
      <a:accent3>
        <a:srgbClr val="999F0B"/>
      </a:accent3>
      <a:accent4>
        <a:srgbClr val="434F54"/>
      </a:accent4>
      <a:accent5>
        <a:srgbClr val="CCFFFF"/>
      </a:accent5>
      <a:accent6>
        <a:srgbClr val="E9553D"/>
      </a:accent6>
      <a:hlink>
        <a:srgbClr val="FFFFFF"/>
      </a:hlink>
      <a:folHlink>
        <a:srgbClr val="FFFFFF"/>
      </a:folHlink>
    </a:clrScheme>
    <a:fontScheme name="Woonbond powerpoint">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 PV ronde juni 2016</Template>
  <TotalTime>6419</TotalTime>
  <Words>577</Words>
  <Application>Microsoft Office PowerPoint</Application>
  <PresentationFormat>Diavoorstelling (16:9)</PresentationFormat>
  <Paragraphs>74</Paragraphs>
  <Slides>18</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Times New Roman</vt:lpstr>
      <vt:lpstr>pp woonbond</vt:lpstr>
      <vt:lpstr>PowerPoint-presentatie</vt:lpstr>
      <vt:lpstr>Duurzaamheid is langlopend thema</vt:lpstr>
      <vt:lpstr>Ambitie klimaattafel gebouwde omgeving</vt:lpstr>
      <vt:lpstr>Ambities corporaties</vt:lpstr>
      <vt:lpstr>Uitgangspunt: Trias Energetica</vt:lpstr>
      <vt:lpstr>Heel veel maatregelen mogelijk</vt:lpstr>
      <vt:lpstr>Kenmerken woningen met laag label</vt:lpstr>
      <vt:lpstr>De visie van uw corporatie op wonen en leven (www.visiewoningmarkt2030.nl)</vt:lpstr>
      <vt:lpstr>De onderwerpen van uw corporatie</vt:lpstr>
      <vt:lpstr>PowerPoint-presentatie</vt:lpstr>
      <vt:lpstr>Drie maatregelen ontbreken</vt:lpstr>
      <vt:lpstr>Ventilatie is belangrijk</vt:lpstr>
      <vt:lpstr>Betekenis voor huurders</vt:lpstr>
      <vt:lpstr>Waarom doen huurders mee</vt:lpstr>
      <vt:lpstr>Hoe verbruiken wij energie</vt:lpstr>
      <vt:lpstr>Inzicht in Verbruik</vt:lpstr>
      <vt:lpstr>Waar bespaart u op</vt:lpstr>
      <vt:lpstr>PowerPoint-presentatie</vt:lpstr>
    </vt:vector>
  </TitlesOfParts>
  <Company>Nederlandse Woonbond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Jos Aal</dc:creator>
  <cp:lastModifiedBy>Cor Janssens</cp:lastModifiedBy>
  <cp:revision>343</cp:revision>
  <cp:lastPrinted>2017-06-12T11:15:59Z</cp:lastPrinted>
  <dcterms:created xsi:type="dcterms:W3CDTF">2016-06-07T12:41:58Z</dcterms:created>
  <dcterms:modified xsi:type="dcterms:W3CDTF">2019-06-04T10:01:33Z</dcterms:modified>
</cp:coreProperties>
</file>