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modernComment_134_DE8A0D58.xml" ContentType="application/vnd.ms-powerpoint.comments+xml"/>
  <Override PartName="/ppt/notesSlides/notesSlide2.xml" ContentType="application/vnd.openxmlformats-officedocument.presentationml.notesSlide+xml"/>
  <Override PartName="/ppt/comments/modernComment_103_47A62DC1.xml" ContentType="application/vnd.ms-powerpoint.comments+xml"/>
  <Override PartName="/ppt/comments/modernComment_137_F322B25F.xml" ContentType="application/vnd.ms-powerpoint.comments+xml"/>
  <Override PartName="/ppt/comments/modernComment_138_E0D79557.xml" ContentType="application/vnd.ms-powerpoint.comments+xml"/>
  <Override PartName="/ppt/comments/modernComment_12F_EC12B87D.xml" ContentType="application/vnd.ms-powerpoint.comments+xml"/>
  <Override PartName="/ppt/comments/modernComment_130_65F93D6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1" r:id="rId5"/>
    <p:sldMasterId id="2147483674" r:id="rId6"/>
  </p:sldMasterIdLst>
  <p:notesMasterIdLst>
    <p:notesMasterId r:id="rId24"/>
  </p:notesMasterIdLst>
  <p:sldIdLst>
    <p:sldId id="292" r:id="rId7"/>
    <p:sldId id="274" r:id="rId8"/>
    <p:sldId id="275" r:id="rId9"/>
    <p:sldId id="314" r:id="rId10"/>
    <p:sldId id="308" r:id="rId11"/>
    <p:sldId id="259" r:id="rId12"/>
    <p:sldId id="311" r:id="rId13"/>
    <p:sldId id="312" r:id="rId14"/>
    <p:sldId id="310" r:id="rId15"/>
    <p:sldId id="305" r:id="rId16"/>
    <p:sldId id="302" r:id="rId17"/>
    <p:sldId id="303" r:id="rId18"/>
    <p:sldId id="313" r:id="rId19"/>
    <p:sldId id="304" r:id="rId20"/>
    <p:sldId id="307" r:id="rId21"/>
    <p:sldId id="315" r:id="rId22"/>
    <p:sldId id="272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Diavlo Medium" panose="02000000000000000000" charset="0"/>
      <p:regular r:id="rId31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96858F-425F-4942-123E-BB8D4957724F}" name="Enzo van Bers" initials="EvB" userId="S::enzo.van.bers@stadlander.nl::c69f54ab-4bb8-494c-84bb-00b550a94a2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56" autoAdjust="0"/>
  </p:normalViewPr>
  <p:slideViewPr>
    <p:cSldViewPr snapToGrid="0">
      <p:cViewPr varScale="1">
        <p:scale>
          <a:sx n="66" d="100"/>
          <a:sy n="66" d="100"/>
        </p:scale>
        <p:origin x="130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4.fntdata"/><Relationship Id="rId36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comments/modernComment_103_47A62DC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EAD3AB4-8160-4E00-BF0B-4152A67ED79B}" authorId="{6096858F-425F-4942-123E-BB8D4957724F}" created="2023-05-01T08:15:02.41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02073025" sldId="259"/>
      <ac:spMk id="3" creationId="{F2BDB4EA-27E8-FA42-9501-AFF222B3245A}"/>
      <ac:txMk cp="0" len="120">
        <ac:context len="430" hash="524086759"/>
      </ac:txMk>
    </ac:txMkLst>
    <p188:pos x="8170147" y="264023"/>
    <p188:txBody>
      <a:bodyPr/>
      <a:lstStyle/>
      <a:p>
        <a:r>
          <a:rPr lang="nl-NL"/>
          <a:t>We hebben een achterstand in het opnemen van de energielabels. Het daadwerkelijk beeld is beter dan hier weergegeven.</a:t>
        </a:r>
      </a:p>
    </p188:txBody>
  </p188:cm>
  <p188:cm id="{7E19C633-069F-4695-886D-6620347A5986}" authorId="{6096858F-425F-4942-123E-BB8D4957724F}" created="2023-05-01T08:16:07.90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02073025" sldId="259"/>
      <ac:spMk id="3" creationId="{F2BDB4EA-27E8-FA42-9501-AFF222B3245A}"/>
      <ac:txMk cp="77" len="19">
        <ac:context len="430" hash="524086759"/>
      </ac:txMk>
    </ac:txMkLst>
    <p188:pos x="8027272" y="511673"/>
    <p188:txBody>
      <a:bodyPr/>
      <a:lstStyle/>
      <a:p>
        <a:r>
          <a:rPr lang="nl-NL"/>
          <a:t>PO is geen plan. Onder plannen verstaan we qua aantallen enkel sloop / herstructurering of renovatie.</a:t>
        </a:r>
      </a:p>
    </p188:txBody>
  </p188:cm>
</p188:cmLst>
</file>

<file path=ppt/comments/modernComment_12F_EC12B87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8DC8DB7-EA25-43ED-82BA-811D08F6C1AB}" authorId="{6096858F-425F-4942-123E-BB8D4957724F}" created="2023-05-01T08:24:29.105">
    <pc:sldMkLst xmlns:pc="http://schemas.microsoft.com/office/powerpoint/2013/main/command">
      <pc:docMk/>
      <pc:sldMk cId="3960649853" sldId="303"/>
    </pc:sldMkLst>
    <p188:replyLst>
      <p188:reply id="{6ED2AA5F-73FB-40C6-AC20-B8F8D2D1D1B1}" authorId="{6096858F-425F-4942-123E-BB8D4957724F}" created="2023-05-01T08:26:13.200">
        <p188:txBody>
          <a:bodyPr/>
          <a:lstStyle/>
          <a:p>
            <a:r>
              <a:rPr lang="nl-NL"/>
              <a:t>Hoe gaan we om met energierapporten? Deze toont de website niet, willen we deze aan de huurder delen? En zo ja hoe? Niet los per mail maar eerder via MijnStadlander? </a:t>
            </a:r>
          </a:p>
        </p188:txBody>
      </p188:reply>
    </p188:replyLst>
    <p188:txBody>
      <a:bodyPr/>
      <a:lstStyle/>
      <a:p>
        <a:r>
          <a:rPr lang="nl-NL"/>
          <a:t>Deze website vertelt ook wat over pre-labels, deze kan de bewoner niet inzien. Hier kunnen we vragen over krijgen. </a:t>
        </a:r>
      </a:p>
    </p188:txBody>
  </p188:cm>
</p188:cmLst>
</file>

<file path=ppt/comments/modernComment_130_65F93D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7137218-088D-4CC0-9E38-8478F6A40001}" authorId="{6096858F-425F-4942-123E-BB8D4957724F}" created="2023-05-01T08:10:23.161">
    <pc:sldMkLst xmlns:pc="http://schemas.microsoft.com/office/powerpoint/2013/main/command">
      <pc:docMk/>
      <pc:sldMk cId="106927062" sldId="304"/>
    </pc:sldMkLst>
    <p188:txBody>
      <a:bodyPr/>
      <a:lstStyle/>
      <a:p>
        <a:r>
          <a:rPr lang="nl-NL"/>
          <a:t>Dit zijn de basismaatregelen, vaak goed genoeg om tot een C/B te komen.</a:t>
        </a:r>
      </a:p>
    </p188:txBody>
  </p188:cm>
</p188:cmLst>
</file>

<file path=ppt/comments/modernComment_134_DE8A0D5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EE2553-F52B-4D94-A9C5-3EC69B3B34CA}" authorId="{6096858F-425F-4942-123E-BB8D4957724F}" created="2023-05-01T08:30:50.86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33589336" sldId="308"/>
      <ac:spMk id="3" creationId="{F2BDB4EA-27E8-FA42-9501-AFF222B3245A}"/>
      <ac:txMk cp="244" len="4">
        <ac:context len="249" hash="3400564078"/>
      </ac:txMk>
    </ac:txMkLst>
    <p188:pos x="4553822" y="3038973"/>
    <p188:txBody>
      <a:bodyPr/>
      <a:lstStyle/>
      <a:p>
        <a:r>
          <a:rPr lang="nl-NL"/>
          <a:t>Moet je dit geen methodiek noemen? </a:t>
        </a:r>
      </a:p>
    </p188:txBody>
  </p188:cm>
</p188:cmLst>
</file>

<file path=ppt/comments/modernComment_137_F322B25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E85ADE0-11D1-4794-BEFC-0A0F8C7731DB}" authorId="{6096858F-425F-4942-123E-BB8D4957724F}" created="2023-05-01T08:34:04.48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79137375" sldId="311"/>
      <ac:picMk id="7" creationId="{64AF84CD-705E-3562-6763-08455A1FCFE7}"/>
    </ac:deMkLst>
    <p188:txBody>
      <a:bodyPr/>
      <a:lstStyle/>
      <a:p>
        <a:r>
          <a:rPr lang="nl-NL"/>
          <a:t>Plaatje vernieuwd, het eerdere plaatje was verouderd en kwam niet uit op het totaal aantal woningen van SL </a:t>
        </a:r>
      </a:p>
    </p188:txBody>
  </p188:cm>
</p188:cmLst>
</file>

<file path=ppt/comments/modernComment_138_E0D7955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AEB25F3-3A59-49C4-945A-97DE0210BA73}" authorId="{6096858F-425F-4942-123E-BB8D4957724F}" created="2023-05-01T08:45:12.74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72224855" sldId="312"/>
      <ac:picMk id="6" creationId="{9510AA44-2480-DA86-11BF-82D1B50E9179}"/>
    </ac:deMkLst>
    <p188:txBody>
      <a:bodyPr/>
      <a:lstStyle/>
      <a:p>
        <a:r>
          <a:rPr lang="nl-NL"/>
          <a:t>Plaatje vernieuwd - juiste aantallen (compleet bezit)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8C3FC-17C1-4242-AD86-D2F68622CDB5}" type="datetimeFigureOut">
              <a:t>22-5-2023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4FDF2-B142-44A8-900C-D0646660E9B3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637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Energietransitie</a:t>
            </a:r>
            <a:r>
              <a:rPr lang="en-US">
                <a:cs typeface="Calibri"/>
              </a:rPr>
              <a:t>: </a:t>
            </a:r>
            <a:r>
              <a:rPr lang="en-US" err="1">
                <a:cs typeface="Calibri"/>
              </a:rPr>
              <a:t>vraag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zonnepanelen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niet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meteen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geleverd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vanwege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grote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vraag</a:t>
            </a:r>
          </a:p>
          <a:p>
            <a:r>
              <a:rPr lang="en-US" err="1">
                <a:cs typeface="Calibri"/>
              </a:rPr>
              <a:t>Middelen</a:t>
            </a:r>
            <a:r>
              <a:rPr lang="en-US">
                <a:cs typeface="Calibri"/>
              </a:rPr>
              <a:t> Rijk: SPUK - RREW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4FDF2-B142-44A8-900C-D0646660E9B3}" type="slidenum"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3504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4FDF2-B142-44A8-900C-D0646660E9B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1980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, gebouw, persoon, blauw&#10;&#10;Automatisch gegenereerde beschrijving">
            <a:extLst>
              <a:ext uri="{FF2B5EF4-FFF2-40B4-BE49-F238E27FC236}">
                <a16:creationId xmlns:a16="http://schemas.microsoft.com/office/drawing/2014/main" id="{6A53C7A7-56F4-4154-AB9B-10C6B5EF7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t="21253" b="8271"/>
          <a:stretch/>
        </p:blipFill>
        <p:spPr>
          <a:xfrm>
            <a:off x="0" y="0"/>
            <a:ext cx="10491787" cy="63237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6C7A429-9F05-4226-BE38-CFF816A2F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" r="9602" b="16143"/>
          <a:stretch/>
        </p:blipFill>
        <p:spPr>
          <a:xfrm>
            <a:off x="0" y="-1"/>
            <a:ext cx="12192000" cy="6874297"/>
          </a:xfrm>
          <a:prstGeom prst="rect">
            <a:avLst/>
          </a:prstGeom>
        </p:spPr>
      </p:pic>
      <p:sp>
        <p:nvSpPr>
          <p:cNvPr id="9" name="Afgeronde rechthoek 10">
            <a:extLst>
              <a:ext uri="{FF2B5EF4-FFF2-40B4-BE49-F238E27FC236}">
                <a16:creationId xmlns:a16="http://schemas.microsoft.com/office/drawing/2014/main" id="{8C049688-38FA-46A8-A4A9-9E4FF94DDAD1}"/>
              </a:ext>
            </a:extLst>
          </p:cNvPr>
          <p:cNvSpPr/>
          <p:nvPr userDrawn="1"/>
        </p:nvSpPr>
        <p:spPr>
          <a:xfrm>
            <a:off x="5533461" y="4768010"/>
            <a:ext cx="6837833" cy="540001"/>
          </a:xfrm>
          <a:prstGeom prst="round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1CD6B8C-E7ED-4965-83FB-FB5677F8A3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8" y="0"/>
            <a:ext cx="2133436" cy="80640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A7E7942E-17AE-4D12-A81B-F1B7DD9790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8" y="6334297"/>
            <a:ext cx="2132607" cy="540000"/>
          </a:xfrm>
          <a:prstGeom prst="rect">
            <a:avLst/>
          </a:prstGeom>
          <a:effectLst>
            <a:outerShdw blurRad="127000" dist="38100" dir="19320000" algn="tl" rotWithShape="0">
              <a:prstClr val="black">
                <a:alpha val="30000"/>
              </a:prstClr>
            </a:outerShdw>
          </a:effectLst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8ECEB9BE-90E4-471E-B7CA-0A8FB8407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8813" y="4855930"/>
            <a:ext cx="5349875" cy="2206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>
                <a:solidFill>
                  <a:schemeClr val="bg1"/>
                </a:solidFill>
                <a:latin typeface="Diavlo Medium" panose="02000000000000000000" pitchFamily="2" charset="77"/>
              </a:rPr>
              <a:t>Ondertitel toevoegen</a:t>
            </a: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3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3D0485-705B-4781-B638-A784BAC2A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EA4A90F-18E5-4AE6-B9BD-3EC4D85CB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7C59D0-E71C-40A1-846A-8679AA3A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9440E7A-7B02-414C-8137-D9D115692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720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dia opti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gebouw, lucht, buiten, appartementengebouw&#10;&#10;Automatisch gegenereerde beschrijving">
            <a:extLst>
              <a:ext uri="{FF2B5EF4-FFF2-40B4-BE49-F238E27FC236}">
                <a16:creationId xmlns:a16="http://schemas.microsoft.com/office/drawing/2014/main" id="{3BC2B639-9FDC-4CA4-AE8B-E0E005194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 t="17107" b="4092"/>
          <a:stretch/>
        </p:blipFill>
        <p:spPr>
          <a:xfrm>
            <a:off x="0" y="0"/>
            <a:ext cx="10456503" cy="5587411"/>
          </a:xfrm>
          <a:prstGeom prst="round2DiagRect">
            <a:avLst>
              <a:gd name="adj1" fmla="val 7247"/>
              <a:gd name="adj2" fmla="val 0"/>
            </a:avLst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E7FC4AD-B522-4F2B-A4CC-0E6CB57A7C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8" y="2"/>
            <a:ext cx="2133436" cy="80640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377498B-4B59-4960-BD36-C35E2C80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24FA3DD-FEBC-40AA-89C8-0578EC671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029897-4E51-40CF-B1C4-AB360F00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Afgeronde rechthoek 10">
            <a:extLst>
              <a:ext uri="{FF2B5EF4-FFF2-40B4-BE49-F238E27FC236}">
                <a16:creationId xmlns:a16="http://schemas.microsoft.com/office/drawing/2014/main" id="{3849FF64-B591-4508-84C0-D18056FB9586}"/>
              </a:ext>
            </a:extLst>
          </p:cNvPr>
          <p:cNvSpPr/>
          <p:nvPr userDrawn="1"/>
        </p:nvSpPr>
        <p:spPr>
          <a:xfrm>
            <a:off x="5533461" y="4768010"/>
            <a:ext cx="6837833" cy="540001"/>
          </a:xfrm>
          <a:prstGeom prst="round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00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ga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F04DDD9F-ACA0-40A9-824C-9A109518D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8A82347-8568-44AD-BF89-35D5F9C97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18311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BDA84F-57EA-4C6C-AAFE-6B5CA1E80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957DEC-A8B9-4973-98C8-1DF5D841C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CA37625-70EC-4672-A482-A31A2A9DD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B1EDA84-2B54-41F1-99F1-80E4BB201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693B195-DFAC-469C-A055-CF806FB4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3AE6F6-EC0F-48C3-974F-638481BB7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086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1CA27B-2021-42D7-8F9D-B277CF16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E97C160-7EDE-46F3-9637-143F2ED334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BDA953-CC56-4CF5-878A-9DB9562BE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EEE7314-8A02-46E7-9C12-A82D01ABE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6E6B4FA-2760-4A34-89FD-07EBACDA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19B0F88-A18D-4604-B049-A0B840F11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7181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6DFFE8-6E05-4529-AC49-CCEFC05F1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84DC25F-500B-43F7-BF05-B8399D668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39CA83-5945-43F1-99FD-2E86441E2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DC3943-D851-4706-BD71-3F6A95CC8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A3192A-5AE9-4E5A-8B7B-D573287A0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9621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B7DA5D-4F84-45A1-8ECD-6D36EDA63A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50A995-9674-407C-BE8A-4D2607F4F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078538-049C-40DF-A657-F8C6FDE6F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F607F8-6EDF-4A35-94E9-685F90B5A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5411CF16-2C38-654F-8612-CE22AC8C3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573112"/>
            <a:ext cx="1987093" cy="75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99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DF8A0A-0E1D-48A8-B5D4-14D62E208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23C4C51-1B76-4C9C-907B-C65242EF1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D98849-9F52-4036-B790-1C539E041D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23FD33-DDC2-46AF-84F2-87672240B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B6D19F-FB7B-46B0-AD04-97D04AD3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1260177" cy="365125"/>
          </a:xfrm>
          <a:prstGeom prst="rect">
            <a:avLst/>
          </a:prstGeom>
        </p:spPr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7360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C914E3-5DA3-44C5-8E70-DECF4439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2795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BCB68F-9678-41C0-9FF3-E0F284CB9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556" y="2637681"/>
            <a:ext cx="9485243" cy="35392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BD847B-1521-4A59-BA11-32189173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ED9B7E-0666-42D5-8098-2A2913112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3FDAA2-A889-4CA4-BA8C-69164FD5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1260177" cy="365125"/>
          </a:xfrm>
          <a:prstGeom prst="rect">
            <a:avLst/>
          </a:prstGeom>
        </p:spPr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2204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E9D9FA-EA48-4CEE-AEA0-C3ACA831C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850CEB-A571-4AC0-A6B3-E1F952ACC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974D6E-A440-48CD-962F-14BCCADE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7D4ABC-E7F9-40B5-AE70-3CF4BE744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FFBCAB-A318-495B-9E9A-7FE1CE2E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1260177" cy="365125"/>
          </a:xfrm>
          <a:prstGeom prst="rect">
            <a:avLst/>
          </a:prstGeom>
        </p:spPr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006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84B62AC-F262-451D-A2CE-1BBF6F0B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E05A-6454-45F8-84D1-14A3C1026EDB}" type="datetimeFigureOut">
              <a:rPr lang="nl-NL" smtClean="0"/>
              <a:pPr/>
              <a:t>22-5-2023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7BAD00C-2E8F-4BC4-9681-2FC52199B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A06155-13DC-4523-A511-B2C196C8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7E66B-E385-4B1C-88DE-A6982F71CB4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 descr="Afbeelding met gras, lucht, buiten, huis&#10;&#10;Automatisch gegenereerde beschrijving">
            <a:extLst>
              <a:ext uri="{FF2B5EF4-FFF2-40B4-BE49-F238E27FC236}">
                <a16:creationId xmlns:a16="http://schemas.microsoft.com/office/drawing/2014/main" id="{B093BA0C-5979-47FC-B387-A9F80159D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" t="19177" b="20741"/>
          <a:stretch/>
        </p:blipFill>
        <p:spPr>
          <a:xfrm>
            <a:off x="0" y="0"/>
            <a:ext cx="10393136" cy="442735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D1765F4-890A-416A-872D-510C20EF75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r="9602" b="128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Afgeronde rechthoek 10">
            <a:extLst>
              <a:ext uri="{FF2B5EF4-FFF2-40B4-BE49-F238E27FC236}">
                <a16:creationId xmlns:a16="http://schemas.microsoft.com/office/drawing/2014/main" id="{B9D1D6BF-0921-4E20-8D05-93E369D83487}"/>
              </a:ext>
            </a:extLst>
          </p:cNvPr>
          <p:cNvSpPr/>
          <p:nvPr userDrawn="1"/>
        </p:nvSpPr>
        <p:spPr>
          <a:xfrm>
            <a:off x="4228123" y="5339475"/>
            <a:ext cx="8237302" cy="540001"/>
          </a:xfrm>
          <a:prstGeom prst="round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4E8AF61-D0A0-4B9B-9F9B-257B610919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8" y="0"/>
            <a:ext cx="2133436" cy="80640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17BDB461-6A77-44BD-AE3C-CD76AA4F07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8" y="6334297"/>
            <a:ext cx="2132607" cy="540000"/>
          </a:xfrm>
          <a:prstGeom prst="rect">
            <a:avLst/>
          </a:prstGeom>
          <a:effectLst>
            <a:outerShdw blurRad="127000" dist="38100" dir="1932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9551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DD5C22-B5F5-46AF-BCCF-9A9074415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2795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B783DC-63C3-427F-ADE8-05D739EF9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E25268A-CEBA-40D0-B763-205B68D45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F66500D-A74C-4F65-9112-65E9E1C0BE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F88BE1C-63FE-4632-8EA6-A4F2C7109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B93CD6-91C1-4F69-9324-87AA86B7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1260177" cy="365125"/>
          </a:xfrm>
          <a:prstGeom prst="rect">
            <a:avLst/>
          </a:prstGeom>
        </p:spPr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001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EB87B-9998-4638-B5FD-40768980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1EB0DF-F52A-4606-9A16-A0297AC07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E33458-E610-4198-9211-6F930B3EB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18116F-7628-4C03-8D6F-4B11B7392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A566BA8-568C-4E2C-A662-DAE86790C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744A5E1-ADD4-4F07-BE72-3D393BA62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54486C4-2D07-49B0-A9AC-6FBB8C17C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C088BA7-0F2F-43B8-AC45-875A2C9C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1260177" cy="365125"/>
          </a:xfrm>
          <a:prstGeom prst="rect">
            <a:avLst/>
          </a:prstGeom>
        </p:spPr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2117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3D0485-705B-4781-B638-A784BAC2A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2795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EA4A90F-18E5-4AE6-B9BD-3EC4D85CB8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7C59D0-E71C-40A1-846A-8679AA3A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9440E7A-7B02-414C-8137-D9D115692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1260177" cy="365125"/>
          </a:xfrm>
          <a:prstGeom prst="rect">
            <a:avLst/>
          </a:prstGeom>
        </p:spPr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6025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377498B-4B59-4960-BD36-C35E2C80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24FA3DD-FEBC-40AA-89C8-0578EC671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029897-4E51-40CF-B1C4-AB360F00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1260177" cy="365125"/>
          </a:xfrm>
          <a:prstGeom prst="rect">
            <a:avLst/>
          </a:prstGeom>
        </p:spPr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6025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ga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F04DDD9F-ACA0-40A9-824C-9A109518D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8A82347-8568-44AD-BF89-35D5F9C97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69951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BDA84F-57EA-4C6C-AAFE-6B5CA1E80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957DEC-A8B9-4973-98C8-1DF5D841C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CA37625-70EC-4672-A482-A31A2A9DD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B1EDA84-2B54-41F1-99F1-80E4BB201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693B195-DFAC-469C-A055-CF806FB4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3AE6F6-EC0F-48C3-974F-638481BB7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1260177" cy="365125"/>
          </a:xfrm>
          <a:prstGeom prst="rect">
            <a:avLst/>
          </a:prstGeom>
        </p:spPr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1305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1CA27B-2021-42D7-8F9D-B277CF16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E97C160-7EDE-46F3-9637-143F2ED334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BDA953-CC56-4CF5-878A-9DB9562BE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EEE7314-8A02-46E7-9C12-A82D01ABE6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6E6B4FA-2760-4A34-89FD-07EBACDA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19B0F88-A18D-4604-B049-A0B840F11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1260177" cy="365125"/>
          </a:xfrm>
          <a:prstGeom prst="rect">
            <a:avLst/>
          </a:prstGeom>
        </p:spPr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6616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6DFFE8-6E05-4529-AC49-CCEFC05F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2795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84DC25F-500B-43F7-BF05-B8399D668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868556" y="2637681"/>
            <a:ext cx="9485243" cy="353928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39CA83-5945-43F1-99FD-2E86441E26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DC3943-D851-4706-BD71-3F6A95CC8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A3192A-5AE9-4E5A-8B7B-D573287A0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1260177" cy="365125"/>
          </a:xfrm>
          <a:prstGeom prst="rect">
            <a:avLst/>
          </a:prstGeom>
        </p:spPr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1476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B7DA5D-4F84-45A1-8ECD-6D36EDA63A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776DADC-3B03-46E5-A2A1-03431D696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50A995-9674-407C-BE8A-4D2607F4F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078538-049C-40DF-A657-F8C6FDE6F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F607F8-6EDF-4A35-94E9-685F90B5A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1260177" cy="365125"/>
          </a:xfrm>
          <a:prstGeom prst="rect">
            <a:avLst/>
          </a:prstGeom>
        </p:spPr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1604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9BBC254F-62ED-1148-B80E-984C90D0649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48000" y="2197389"/>
            <a:ext cx="9144000" cy="1031348"/>
          </a:xfrm>
        </p:spPr>
        <p:txBody>
          <a:bodyPr>
            <a:normAutofit/>
          </a:bodyPr>
          <a:lstStyle/>
          <a:p>
            <a:pPr algn="l"/>
            <a:r>
              <a:rPr lang="nl-NL" sz="4800" b="0">
                <a:solidFill>
                  <a:schemeClr val="bg1"/>
                </a:solidFill>
                <a:latin typeface="Diavlo Medium" panose="02000000000000000000" pitchFamily="2" charset="77"/>
              </a:rPr>
              <a:t>Titel toevoegen</a:t>
            </a:r>
          </a:p>
        </p:txBody>
      </p:sp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BEF0969F-4DE3-784D-9133-8D1882206DBD}"/>
              </a:ext>
            </a:extLst>
          </p:cNvPr>
          <p:cNvSpPr/>
          <p:nvPr userDrawn="1"/>
        </p:nvSpPr>
        <p:spPr>
          <a:xfrm>
            <a:off x="5030028" y="3304970"/>
            <a:ext cx="7812669" cy="540001"/>
          </a:xfrm>
          <a:prstGeom prst="roundRect">
            <a:avLst/>
          </a:prstGeom>
          <a:solidFill>
            <a:schemeClr val="bg2">
              <a:lumMod val="75000"/>
              <a:alpha val="9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C7EB0A18-89CD-F249-AF8A-B8A9CFF3E9BA}"/>
              </a:ext>
            </a:extLst>
          </p:cNvPr>
          <p:cNvSpPr txBox="1">
            <a:spLocks/>
          </p:cNvSpPr>
          <p:nvPr userDrawn="1"/>
        </p:nvSpPr>
        <p:spPr>
          <a:xfrm>
            <a:off x="5166796" y="3398720"/>
            <a:ext cx="4409686" cy="4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>
                <a:solidFill>
                  <a:schemeClr val="bg1"/>
                </a:solidFill>
                <a:latin typeface="Diavlo Medium" panose="02000000000000000000" pitchFamily="2" charset="77"/>
              </a:rPr>
              <a:t>Ondertitel toevoegen</a:t>
            </a: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53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, haven, scène, dokken&#10;&#10;Automatisch gegenereerde beschrijving">
            <a:extLst>
              <a:ext uri="{FF2B5EF4-FFF2-40B4-BE49-F238E27FC236}">
                <a16:creationId xmlns:a16="http://schemas.microsoft.com/office/drawing/2014/main" id="{1E8FF99F-44B9-48BC-9106-FD5AB334DB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6" b="22587"/>
          <a:stretch/>
        </p:blipFill>
        <p:spPr>
          <a:xfrm>
            <a:off x="0" y="0"/>
            <a:ext cx="10408024" cy="473336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5590253-BDF7-4CFA-84A4-7EBD81E2B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8" r="9602" b="22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1BF772C-6A57-43A3-B757-B7E82941E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3414" y="4217691"/>
            <a:ext cx="9144000" cy="1031348"/>
          </a:xfrm>
        </p:spPr>
        <p:txBody>
          <a:bodyPr>
            <a:normAutofit/>
          </a:bodyPr>
          <a:lstStyle/>
          <a:p>
            <a:pPr algn="l"/>
            <a:r>
              <a:rPr lang="nl-NL" sz="4800" b="0">
                <a:solidFill>
                  <a:schemeClr val="accent2"/>
                </a:solidFill>
                <a:latin typeface="Diavlo Medium" panose="02000000000000000000" pitchFamily="2" charset="77"/>
              </a:rPr>
              <a:t>Klik om stijl te bewerken</a:t>
            </a:r>
          </a:p>
        </p:txBody>
      </p:sp>
      <p:sp>
        <p:nvSpPr>
          <p:cNvPr id="9" name="Afgeronde rechthoek 10">
            <a:extLst>
              <a:ext uri="{FF2B5EF4-FFF2-40B4-BE49-F238E27FC236}">
                <a16:creationId xmlns:a16="http://schemas.microsoft.com/office/drawing/2014/main" id="{90C554C0-4A8D-4F04-AAE1-1689B320F767}"/>
              </a:ext>
            </a:extLst>
          </p:cNvPr>
          <p:cNvSpPr/>
          <p:nvPr userDrawn="1"/>
        </p:nvSpPr>
        <p:spPr>
          <a:xfrm>
            <a:off x="4228123" y="5339475"/>
            <a:ext cx="8237302" cy="540001"/>
          </a:xfrm>
          <a:prstGeom prst="round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/>
              </a:solidFill>
            </a:endParaRP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D3ED1AAE-23A2-4A70-820C-1135C0FC03EE}"/>
              </a:ext>
            </a:extLst>
          </p:cNvPr>
          <p:cNvSpPr txBox="1">
            <a:spLocks/>
          </p:cNvSpPr>
          <p:nvPr userDrawn="1"/>
        </p:nvSpPr>
        <p:spPr>
          <a:xfrm>
            <a:off x="4364891" y="5433225"/>
            <a:ext cx="5447322" cy="4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>
                <a:solidFill>
                  <a:schemeClr val="bg1"/>
                </a:solidFill>
                <a:latin typeface="Diavlo Medium" panose="02000000000000000000" pitchFamily="2" charset="77"/>
              </a:rPr>
              <a:t>Ondertitel toevoegen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17CEC24-E894-4426-A750-A54F63FD50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8" y="0"/>
            <a:ext cx="2133436" cy="80640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935ABF26-CED2-4CA9-B975-231C4438F6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8" y="6334297"/>
            <a:ext cx="2132607" cy="540000"/>
          </a:xfrm>
          <a:prstGeom prst="rect">
            <a:avLst/>
          </a:prstGeom>
          <a:effectLst>
            <a:outerShdw blurRad="127000" dist="38100" dir="1932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64136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45A18A-8F54-F244-9D12-2D79D24A0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5CE880-8A00-5F42-BCD7-DCCF595BF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E369CC-AE0A-AF49-A5B1-A05C6B96E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64A0-1F49-CF4E-91A3-5271C5D1B35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E1D88A-DFA6-3F49-A69C-D6E56BA8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2675B-0E3B-3F48-9CF4-894522FDB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6D64-0120-2147-8BF4-31A16F73B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2296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093FA5-C2DA-5D43-BFFD-BD283BE6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794B42-9A25-6049-A784-364B019AF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63FE97-B828-E446-8801-0B4BD063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64A0-1F49-CF4E-91A3-5271C5D1B35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F82E6E-AF32-9946-98B7-521828B6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539430-AF1D-EE4C-9119-89EB7AFD2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6D64-0120-2147-8BF4-31A16F73B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4850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88791-BC7A-834E-889D-3C8E2F62A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A56C56-122D-7048-AD68-A8066BD71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6E810C-3F1A-C74D-85EE-4B4DE2FE5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9494911-0FAE-0A46-82F0-322D5C7DC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64A0-1F49-CF4E-91A3-5271C5D1B35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10102FC-9ED0-1F4B-944A-B7BE2814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8E01F0-3D64-384D-9D85-271E891B4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6D64-0120-2147-8BF4-31A16F73B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28457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AE0786-647E-BD4A-86D9-ED0B77953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AB24E1-8504-9841-8425-31A7C709F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D929DC1-99FD-E742-ADE2-FE07827DA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63383E4-85AD-2A4E-B6F2-9FC19A857B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BB5287A-F363-6941-8F43-1F84E7D3B3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798421A-6E45-6244-871F-12A2B7F45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64A0-1F49-CF4E-91A3-5271C5D1B35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A49CD87-4FB1-064C-88F1-867BA8FED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17CB133-E717-AD48-814C-167402FB5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6D64-0120-2147-8BF4-31A16F73B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089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A927C5-C2E5-6B4D-8788-0272120B8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6B7ABCC-F983-9D4C-9D12-5D2EEA4DD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64A0-1F49-CF4E-91A3-5271C5D1B35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18B078F-E24A-3649-BB22-2A8BC9E84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DB7476-8321-E943-ACC7-45FDBE8E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6D64-0120-2147-8BF4-31A16F73B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8359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885DCB5-3AFB-054F-B7FE-B37283814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64A0-1F49-CF4E-91A3-5271C5D1B35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27C0D49-FEA1-084F-8193-62B89A131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92AF50-3990-444C-BAA4-94FEA980A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6D64-0120-2147-8BF4-31A16F73B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806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7EFB96-29C6-6344-AFC9-C4576999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B1213B-3D9F-764C-8339-571038F1B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36CFD-82F3-F24E-8304-E55510256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7EFCA26-7E10-624D-9ADC-BEAD63AD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64A0-1F49-CF4E-91A3-5271C5D1B35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6F285AC-2198-7143-8853-07180398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99DE6C4-9D3F-F346-A755-D33EB7525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6D64-0120-2147-8BF4-31A16F73B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7288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D8DF5B-0D9D-E948-9D8A-F111FEF7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0A0085C-9AFF-E84A-946E-FB3E603B6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C6298CD-2316-6445-9141-D864C5F83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11A424C-AD2E-9243-A509-051C03933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64A0-1F49-CF4E-91A3-5271C5D1B35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C7F5B46-2CAC-5F45-9A1F-387C94AB7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4F27E3-7A4F-DC47-9D58-63C633AE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6D64-0120-2147-8BF4-31A16F73B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6206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704EDB-60D8-3F4C-92E7-B4715F78C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8C7270-8E00-B946-8C9A-6ED277BE6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DE2018-9FD6-7F4C-8980-4744E3FBD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64A0-1F49-CF4E-91A3-5271C5D1B35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DC45BC-7A2C-9D4D-895E-AAAA4E0D7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386DA5-353C-154D-BDAC-7ED7F8D1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6D64-0120-2147-8BF4-31A16F73B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2239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CCE43F2-D060-B840-9B82-9B5020C061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C749F05-614B-FA4C-8AD1-1D35BF524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66638F-F44E-4046-BA1E-2724EDDE9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64A0-1F49-CF4E-91A3-5271C5D1B35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C6A9AA-9014-914B-8AE9-0BC44515F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A3FCB1-09E6-8546-A748-FEA7E18D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6D64-0120-2147-8BF4-31A16F73B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922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05C51A-A3AD-47FA-9CD4-42CD39F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626B974-8DD3-419E-9177-225634852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E05A-6454-45F8-84D1-14A3C1026EDB}" type="datetimeFigureOut">
              <a:rPr lang="nl-NL" smtClean="0"/>
              <a:pPr/>
              <a:t>22-5-2023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31FE482-B2DD-42A4-9929-3344CA019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FD000DA-4AA2-4B81-98DC-B74410A70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7E66B-E385-4B1C-88DE-A6982F71CB4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805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DF8A0A-0E1D-48A8-B5D4-14D62E208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23C4C51-1B76-4C9C-907B-C65242EF1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D98849-9F52-4036-B790-1C539E041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23FD33-DDC2-46AF-84F2-87672240B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B6D19F-FB7B-46B0-AD04-97D04AD3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310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C914E3-5DA3-44C5-8E70-DECF4439B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BCB68F-9678-41C0-9FF3-E0F284CB9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BD847B-1521-4A59-BA11-32189173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ED9B7E-0666-42D5-8098-2A2913112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3FDAA2-A889-4CA4-BA8C-69164FD5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4359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E9D9FA-EA48-4CEE-AEA0-C3ACA831C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850CEB-A571-4AC0-A6B3-E1F952ACC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974D6E-A440-48CD-962F-14BCCADE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7D4ABC-E7F9-40B5-AE70-3CF4BE744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FFBCAB-A318-495B-9E9A-7FE1CE2E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421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DD5C22-B5F5-46AF-BCCF-9A907441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B783DC-63C3-427F-ADE8-05D739EF9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E25268A-CEBA-40D0-B763-205B68D45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F66500D-A74C-4F65-9112-65E9E1C0B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F88BE1C-63FE-4632-8EA6-A4F2C7109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B93CD6-91C1-4F69-9324-87AA86B7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1322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EB87B-9998-4638-B5FD-40768980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1EB0DF-F52A-4606-9A16-A0297AC07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E33458-E610-4198-9211-6F930B3EB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18116F-7628-4C03-8D6F-4B11B7392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A566BA8-568C-4E2C-A662-DAE86790C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744A5E1-ADD4-4F07-BE72-3D393BA62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E05A-6454-45F8-84D1-14A3C1026EDB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54486C4-2D07-49B0-A9AC-6FBB8C17C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C088BA7-0F2F-43B8-AC45-875A2C9C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7E66B-E385-4B1C-88DE-A6982F71CB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710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9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BD2024C-2750-41CD-AFE2-9BA799BDA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279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B32F01-6013-41D8-95CB-37BAEF872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68556" y="2637681"/>
            <a:ext cx="9485243" cy="3539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29036D-AA04-440A-85D5-FD7EE8049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DAE05A-6454-45F8-84D1-14A3C1026EDB}" type="datetimeFigureOut">
              <a:rPr lang="nl-NL" smtClean="0"/>
              <a:pPr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0F31D0-A17F-4B18-BBB3-95B239137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C40B6F-4C59-47DA-8115-F53E13CC5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1260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5F7E66B-E385-4B1C-88DE-A6982F71CB4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0881C33-04D2-3E49-AB1F-D7A028D8B6F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8" y="0"/>
            <a:ext cx="2133436" cy="80640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4" name="Afbeelding 13" descr="Afbeelding met tekst&#10;&#10;Automatisch gegenereerde beschrijving">
            <a:extLst>
              <a:ext uri="{FF2B5EF4-FFF2-40B4-BE49-F238E27FC236}">
                <a16:creationId xmlns:a16="http://schemas.microsoft.com/office/drawing/2014/main" id="{9FA7BBDC-41F2-7F49-AD13-287F0C26AAF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8" y="6334297"/>
            <a:ext cx="2132607" cy="540000"/>
          </a:xfrm>
          <a:prstGeom prst="rect">
            <a:avLst/>
          </a:prstGeom>
          <a:effectLst>
            <a:outerShdw blurRad="127000" dist="38100" dir="1932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82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87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60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F11CB33B-445C-6A4C-8BF6-7F4AFBCEAB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2" y="0"/>
            <a:ext cx="12196452" cy="6858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E1D1CCF-BAA4-324E-ACDE-3104A5A801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8" y="0"/>
            <a:ext cx="2133436" cy="80640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C6A0F3B3-9E74-634C-B419-E0FBAC2FF2B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8" y="6334297"/>
            <a:ext cx="2132607" cy="540000"/>
          </a:xfrm>
          <a:prstGeom prst="rect">
            <a:avLst/>
          </a:prstGeom>
          <a:effectLst>
            <a:outerShdw blurRad="127000" dist="38100" dir="1932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56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D17C3FB-79B4-6748-BABB-28D507271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B5DDD3-D051-B141-9855-49201AFCF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360A0C-2B82-F14E-A3FB-8565D3F3C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F64A0-1F49-CF4E-91A3-5271C5D1B35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53A20D-1C88-F846-8D45-F6EBF350B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20D979-984D-5D48-B8E7-E958AE70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86D64-0120-2147-8BF4-31A16F73BDA9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936E14D-7C43-3A4B-8671-B9CDC8AA23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" y="0"/>
            <a:ext cx="12209487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5964D44-1ACC-7147-990A-50C6DCBE5EC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8" y="0"/>
            <a:ext cx="2133436" cy="80640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AEC9E0DF-411A-EC44-8EA5-B64FA36BD56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8" y="6334297"/>
            <a:ext cx="2132607" cy="540000"/>
          </a:xfrm>
          <a:prstGeom prst="rect">
            <a:avLst/>
          </a:prstGeom>
          <a:effectLst>
            <a:outerShdw blurRad="127000" dist="38100" dir="1932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60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elabel.nl/" TargetMode="External"/><Relationship Id="rId2" Type="http://schemas.microsoft.com/office/2018/10/relationships/comments" Target="../comments/modernComment_12F_EC12B87D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0_65F93D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i1e5RHOfBo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4_DE8A0D5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3_47A62DC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8/10/relationships/comments" Target="../comments/modernComment_137_F322B25F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8/10/relationships/comments" Target="../comments/modernComment_138_E0D7955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DCBFBCF5-C716-0941-B615-A6370865EE2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48000" y="2197389"/>
            <a:ext cx="9144000" cy="1031348"/>
          </a:xfrm>
        </p:spPr>
        <p:txBody>
          <a:bodyPr>
            <a:normAutofit/>
          </a:bodyPr>
          <a:lstStyle/>
          <a:p>
            <a:r>
              <a:rPr lang="nl-NL" sz="4800" dirty="0" err="1">
                <a:solidFill>
                  <a:schemeClr val="bg1"/>
                </a:solidFill>
                <a:latin typeface="Diavlo Medium"/>
              </a:rPr>
              <a:t>Energielabels</a:t>
            </a:r>
            <a:endParaRPr lang="nl-NL" sz="4800" b="0" dirty="0">
              <a:solidFill>
                <a:schemeClr val="bg1"/>
              </a:solidFill>
              <a:latin typeface="Diavlo Medium" panose="02000000000000000000" pitchFamily="2" charset="77"/>
            </a:endParaRPr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8E54AB64-861C-854A-A2B9-A8864EC1999B}"/>
              </a:ext>
            </a:extLst>
          </p:cNvPr>
          <p:cNvSpPr/>
          <p:nvPr/>
        </p:nvSpPr>
        <p:spPr>
          <a:xfrm>
            <a:off x="5030028" y="3304970"/>
            <a:ext cx="7812669" cy="540001"/>
          </a:xfrm>
          <a:prstGeom prst="roundRect">
            <a:avLst/>
          </a:prstGeom>
          <a:solidFill>
            <a:schemeClr val="bg2">
              <a:lumMod val="75000"/>
              <a:alpha val="9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1C21DFCF-4AFB-F74F-B672-AA99821A1653}"/>
              </a:ext>
            </a:extLst>
          </p:cNvPr>
          <p:cNvSpPr txBox="1">
            <a:spLocks/>
          </p:cNvSpPr>
          <p:nvPr/>
        </p:nvSpPr>
        <p:spPr>
          <a:xfrm>
            <a:off x="5166796" y="3398720"/>
            <a:ext cx="4409686" cy="44625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>
                <a:solidFill>
                  <a:schemeClr val="bg1"/>
                </a:solidFill>
                <a:latin typeface="Diavlo Medium"/>
                <a:cs typeface="Arial"/>
              </a:rPr>
              <a:t>Hoe energiezuinig is mijn woning?</a:t>
            </a:r>
            <a:endParaRPr lang="nl-NL" dirty="0"/>
          </a:p>
        </p:txBody>
      </p:sp>
      <p:pic>
        <p:nvPicPr>
          <p:cNvPr id="1026" name="Picture 2" descr="Energielabel: wat, waarom en wanneer? | Open makelaars">
            <a:extLst>
              <a:ext uri="{FF2B5EF4-FFF2-40B4-BE49-F238E27FC236}">
                <a16:creationId xmlns:a16="http://schemas.microsoft.com/office/drawing/2014/main" id="{BD18E4D3-0811-EF04-DD4A-9D533E4F1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663" y="4223210"/>
            <a:ext cx="3417435" cy="198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647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4E0122-4A72-B597-55AE-A4AAC89E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BE9309-487B-CF6B-72E7-F86B2A30E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4C09D7-9BF8-1447-1D34-1C375839E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71" y="950761"/>
            <a:ext cx="10083658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41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C8617F-FBE2-9A4D-8E50-548D22B6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30951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Uitdagingen</a:t>
            </a:r>
            <a:endParaRPr lang="nl-NL" sz="1400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BDB4EA-27E8-FA42-9501-AFF222B3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678" y="2460127"/>
            <a:ext cx="9485243" cy="3539281"/>
          </a:xfrm>
        </p:spPr>
        <p:txBody>
          <a:bodyPr>
            <a:no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  <a:t>Opname energielabel achter de voordeur</a:t>
            </a:r>
            <a:endParaRPr lang="nl-N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  <a:t>Wet Natuurbescherming (Flora en Fauna)</a:t>
            </a:r>
            <a:endParaRPr lang="nl-N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  <a:t>Capaciteit bij aannemersbedrijven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  <a:t>Wat te doen bij mix met betere labels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  <a:t>Daadwerkelijk energieverbruik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6093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C8617F-FBE2-9A4D-8E50-548D22B6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30951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Welk label heeft mijn woning?</a:t>
            </a:r>
            <a:endParaRPr lang="nl-NL" sz="1400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BDB4EA-27E8-FA42-9501-AFF222B3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678" y="2460127"/>
            <a:ext cx="9485243" cy="3539281"/>
          </a:xfrm>
        </p:spPr>
        <p:txBody>
          <a:bodyPr>
            <a:no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www.energielabel.nl</a:t>
            </a:r>
            <a:endParaRPr lang="nl-N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  <a:t>Postcode en huisnummer nodig</a:t>
            </a:r>
          </a:p>
        </p:txBody>
      </p:sp>
    </p:spTree>
    <p:extLst>
      <p:ext uri="{BB962C8B-B14F-4D97-AF65-F5344CB8AC3E}">
        <p14:creationId xmlns:p14="http://schemas.microsoft.com/office/powerpoint/2010/main" val="396064985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C8617F-FBE2-9A4D-8E50-548D22B6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30951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Wanneer moet mijn woning verduurzaamd worden?</a:t>
            </a:r>
            <a:endParaRPr lang="nl-NL" sz="1400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BDB4EA-27E8-FA42-9501-AFF222B3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678" y="2460127"/>
            <a:ext cx="9485243" cy="3539281"/>
          </a:xfrm>
        </p:spPr>
        <p:txBody>
          <a:bodyPr>
            <a:no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  <a:t>Voor 1 januari 2029 – bij label E, F, G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Duidelijkheid voor 1 juli 2023 per brief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  <a:t>Overige woningen per begroting / planning</a:t>
            </a:r>
            <a:endParaRPr lang="nl-N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218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C8617F-FBE2-9A4D-8E50-548D22B6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30951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Hoe wordt mijn woning verduurzaamd (E/F/G)?</a:t>
            </a:r>
            <a:endParaRPr lang="nl-NL" sz="1400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BDB4EA-27E8-FA42-9501-AFF222B3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678" y="2460127"/>
            <a:ext cx="9485243" cy="3539281"/>
          </a:xfrm>
        </p:spPr>
        <p:txBody>
          <a:bodyPr>
            <a:no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Dak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  <a:t>Glas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Spouw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  <a:t>Ventilatie</a:t>
            </a:r>
            <a:r>
              <a:rPr lang="nl-NL" sz="18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nl-NL" sz="1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92706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C8617F-FBE2-9A4D-8E50-548D22B6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30951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Moet ik daarvoor betalen?</a:t>
            </a:r>
            <a:endParaRPr lang="nl-NL" sz="1400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BDB4EA-27E8-FA42-9501-AFF222B3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678" y="2460127"/>
            <a:ext cx="9485243" cy="3539281"/>
          </a:xfrm>
        </p:spPr>
        <p:txBody>
          <a:bodyPr>
            <a:no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  <a:t>Niet voor isolerende maatregelen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 voor aanpassingen installatie (bijvoorbeeld zonnepanelen)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8950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C8617F-FBE2-9A4D-8E50-548D22B6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30951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Heeft u nog vragen?</a:t>
            </a:r>
            <a:endParaRPr lang="nl-NL" sz="1400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BDB4EA-27E8-FA42-9501-AFF222B3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678" y="2460127"/>
            <a:ext cx="9485243" cy="3539281"/>
          </a:xfrm>
        </p:spPr>
        <p:txBody>
          <a:bodyPr>
            <a:no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9482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C98E986-43F9-6640-8EBB-641435F5B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10575"/>
            <a:ext cx="12192000" cy="1031348"/>
          </a:xfrm>
        </p:spPr>
        <p:txBody>
          <a:bodyPr>
            <a:normAutofit/>
          </a:bodyPr>
          <a:lstStyle/>
          <a:p>
            <a:r>
              <a:rPr lang="nl-NL" sz="6600" b="0">
                <a:solidFill>
                  <a:schemeClr val="bg1"/>
                </a:solidFill>
                <a:latin typeface="Diavlo Medium" panose="02000000000000000000" pitchFamily="2" charset="77"/>
              </a:rPr>
              <a:t>Dank je wel!</a:t>
            </a:r>
          </a:p>
        </p:txBody>
      </p:sp>
    </p:spTree>
    <p:extLst>
      <p:ext uri="{BB962C8B-B14F-4D97-AF65-F5344CB8AC3E}">
        <p14:creationId xmlns:p14="http://schemas.microsoft.com/office/powerpoint/2010/main" val="2350922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1A3F9-5BE5-30DC-ADD9-A8662F152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53747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  <a:latin typeface="Arial"/>
                <a:cs typeface="Arial"/>
              </a:rPr>
              <a:t>#ikredhetnietmeer  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827F48-D839-6471-FAFA-68E6BD5F3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468" y="5062482"/>
            <a:ext cx="6275519" cy="15574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971550" lvl="1" indent="-285750"/>
            <a:endParaRPr lang="nl-NL" sz="1800" dirty="0">
              <a:latin typeface="Arial"/>
              <a:cs typeface="Arial"/>
            </a:endParaRPr>
          </a:p>
          <a:p>
            <a:pPr marL="0" lvl="1" indent="0">
              <a:buNone/>
            </a:pPr>
            <a:endParaRPr lang="nl-NL" sz="1800" dirty="0"/>
          </a:p>
          <a:p>
            <a:pPr lvl="1"/>
            <a:endParaRPr lang="nl-NL" sz="2800" dirty="0">
              <a:latin typeface="Arial"/>
              <a:cs typeface="Arial"/>
            </a:endParaRPr>
          </a:p>
        </p:txBody>
      </p:sp>
      <p:pic>
        <p:nvPicPr>
          <p:cNvPr id="2050" name="Picture 2" descr="Energiearmoede groeit: steeds meer mensen in de kou — Milieudefensie">
            <a:extLst>
              <a:ext uri="{FF2B5EF4-FFF2-40B4-BE49-F238E27FC236}">
                <a16:creationId xmlns:a16="http://schemas.microsoft.com/office/drawing/2014/main" id="{D3750AC5-107C-7E7B-65C8-909D17EE7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09" y="2147729"/>
            <a:ext cx="4744491" cy="400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nergie-armoede: feiten, getallen en opinies">
            <a:extLst>
              <a:ext uri="{FF2B5EF4-FFF2-40B4-BE49-F238E27FC236}">
                <a16:creationId xmlns:a16="http://schemas.microsoft.com/office/drawing/2014/main" id="{5D0AF9BF-9A2A-D9F1-4C85-B1DF3856A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807" y="855472"/>
            <a:ext cx="4392386" cy="356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erborgen energiearmoede, heet het – en op deze plekken komt het voor | RTL  Nieuws">
            <a:extLst>
              <a:ext uri="{FF2B5EF4-FFF2-40B4-BE49-F238E27FC236}">
                <a16:creationId xmlns:a16="http://schemas.microsoft.com/office/drawing/2014/main" id="{6AD65E52-E59A-698D-6C5A-F46B67A74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807" y="4619331"/>
            <a:ext cx="4392386" cy="206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338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1A3F9-5BE5-30DC-ADD9-A8662F152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Waarom hebben we het er over?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827F48-D839-6471-FAFA-68E6BD5F3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605088"/>
            <a:ext cx="9485243" cy="35392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Energiearmoede</a:t>
            </a:r>
          </a:p>
          <a:p>
            <a:r>
              <a:rPr lang="nl-NL" dirty="0"/>
              <a:t>Op weg zijn naar een </a:t>
            </a:r>
            <a:r>
              <a:rPr lang="nl-NL" dirty="0" err="1"/>
              <a:t>aardgasloze</a:t>
            </a:r>
            <a:r>
              <a:rPr lang="nl-NL" dirty="0"/>
              <a:t> woonomgeving in 2050</a:t>
            </a:r>
          </a:p>
          <a:p>
            <a:r>
              <a:rPr lang="nl-NL" dirty="0"/>
              <a:t>Besluit EU dat de kwaliteit van de energieprestatie uniform gemeten moet worden</a:t>
            </a:r>
          </a:p>
          <a:p>
            <a:r>
              <a:rPr lang="nl-NL" dirty="0"/>
              <a:t>Woningwaardering/maximale huurprijs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5113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2477F9-0F89-D539-9B89-0F0D4472D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3A8614-C37D-50DD-2CEE-11CEDEB23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89A62C7-B6F7-4F05-6650-AFB8FB6117F0}"/>
              </a:ext>
            </a:extLst>
          </p:cNvPr>
          <p:cNvSpPr txBox="1"/>
          <p:nvPr/>
        </p:nvSpPr>
        <p:spPr>
          <a:xfrm>
            <a:off x="3054285" y="3112905"/>
            <a:ext cx="6108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2"/>
              </a:rPr>
              <a:t>Uitleg over </a:t>
            </a:r>
            <a:r>
              <a:rPr lang="nl-NL" dirty="0" err="1">
                <a:hlinkClick r:id="rId2"/>
              </a:rPr>
              <a:t>energielabels</a:t>
            </a:r>
            <a:r>
              <a:rPr lang="nl-NL" dirty="0">
                <a:hlinkClick r:id="rId2"/>
              </a:rPr>
              <a:t> - wat is een energielabel en hoe gaat de opname - YouTube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6246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C8617F-FBE2-9A4D-8E50-548D22B6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30951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Wat is een energielabel?</a:t>
            </a:r>
            <a:endParaRPr lang="nl-NL" sz="1400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BDB4EA-27E8-FA42-9501-AFF222B3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678" y="2460127"/>
            <a:ext cx="9485243" cy="3539281"/>
          </a:xfrm>
        </p:spPr>
        <p:txBody>
          <a:bodyPr>
            <a:noAutofit/>
          </a:bodyPr>
          <a:lstStyle/>
          <a:p>
            <a:r>
              <a:rPr lang="nl-NL" dirty="0"/>
              <a:t>Gemaakt door professional (iemand moet gecertificeerd zijn)</a:t>
            </a:r>
          </a:p>
          <a:p>
            <a:r>
              <a:rPr lang="nl-NL" dirty="0"/>
              <a:t>Label is 10 jaar geldig</a:t>
            </a:r>
          </a:p>
          <a:p>
            <a:r>
              <a:rPr lang="nl-NL" dirty="0"/>
              <a:t>Energieverbruik per vierkante meter woning per jaar</a:t>
            </a:r>
          </a:p>
          <a:p>
            <a:r>
              <a:rPr lang="nl-NL" dirty="0"/>
              <a:t>Zelfde systeem als bij een koelkast. A+++++ is </a:t>
            </a:r>
            <a:r>
              <a:rPr lang="nl-NL" dirty="0" err="1"/>
              <a:t>héééél</a:t>
            </a:r>
            <a:r>
              <a:rPr lang="nl-NL" dirty="0"/>
              <a:t> zuinig, G is het minst zuinig</a:t>
            </a:r>
          </a:p>
          <a:p>
            <a:r>
              <a:rPr lang="nl-NL" dirty="0"/>
              <a:t>Meetlat verandert in de tijd</a:t>
            </a:r>
          </a:p>
        </p:txBody>
      </p:sp>
    </p:spTree>
    <p:extLst>
      <p:ext uri="{BB962C8B-B14F-4D97-AF65-F5344CB8AC3E}">
        <p14:creationId xmlns:p14="http://schemas.microsoft.com/office/powerpoint/2010/main" val="37335893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C8617F-FBE2-9A4D-8E50-548D22B6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30951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Labels bij </a:t>
            </a:r>
            <a:r>
              <a:rPr lang="nl-NL" dirty="0" err="1">
                <a:solidFill>
                  <a:srgbClr val="0070C0"/>
                </a:solidFill>
              </a:rPr>
              <a:t>Stadlander</a:t>
            </a:r>
            <a:r>
              <a:rPr lang="nl-NL" dirty="0">
                <a:solidFill>
                  <a:srgbClr val="0070C0"/>
                </a:solidFill>
              </a:rPr>
              <a:t>?</a:t>
            </a:r>
            <a:endParaRPr lang="nl-NL" sz="1400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BDB4EA-27E8-FA42-9501-AFF222B3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678" y="2460127"/>
            <a:ext cx="9485243" cy="3539281"/>
          </a:xfrm>
        </p:spPr>
        <p:txBody>
          <a:bodyPr>
            <a:no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1396 E, F en G labels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  <a:t>1100 zitten in plannen en projecten (renovatie, sloop, planmatig onderhoud)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  <a:t>300 (nog) geen plannen</a:t>
            </a:r>
            <a:b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  <a:t>Bij geen plannen verschillende opties: renovatie, planmatig onderhoud, niets doen en huurkorting toekennen. Laatste alleen bij uitzondering. Is maatwerk.</a:t>
            </a:r>
          </a:p>
          <a:p>
            <a:pPr marL="0" indent="0">
              <a:buNone/>
            </a:pPr>
            <a:endParaRPr lang="nl-NL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Stadlander</a:t>
            </a: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jaagt niet op labels. Zoeken naar optimale balans tussen woonlasten, bouwkosten en energieprestatie. We komen het liefst maar 1 keer langs.</a:t>
            </a:r>
          </a:p>
          <a:p>
            <a:endParaRPr lang="nl-N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07302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05EB5-E9F7-64F3-2455-EE9BD90DC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4A4DA68-F0BD-D64E-4C69-1A2DCFAF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4AF84CD-705E-3562-6763-08455A1FC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556" y="1056569"/>
            <a:ext cx="9485243" cy="500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373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22C180-47DE-BC65-D71F-D0A6330B7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279525"/>
            <a:ext cx="10515600" cy="1325563"/>
          </a:xfrm>
        </p:spPr>
        <p:txBody>
          <a:bodyPr/>
          <a:lstStyle/>
          <a:p>
            <a:r>
              <a:rPr lang="nl-NL" dirty="0"/>
              <a:t>Gasverbruik boven energieplafond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9510AA44-2480-DA86-11BF-82D1B50E9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27505" y="2380490"/>
            <a:ext cx="6936990" cy="3744846"/>
          </a:xfrm>
        </p:spPr>
      </p:pic>
    </p:spTree>
    <p:extLst>
      <p:ext uri="{BB962C8B-B14F-4D97-AF65-F5344CB8AC3E}">
        <p14:creationId xmlns:p14="http://schemas.microsoft.com/office/powerpoint/2010/main" val="377222485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99F53-9CF6-6134-E807-A1CD9C5C4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D22137-01F3-416D-FD21-260258AD0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7FFF188-A568-B4C5-6503-B95F32FFB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661987"/>
            <a:ext cx="476250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8620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Stadland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0CE"/>
      </a:accent1>
      <a:accent2>
        <a:srgbClr val="C1D82F"/>
      </a:accent2>
      <a:accent3>
        <a:srgbClr val="E0702E"/>
      </a:accent3>
      <a:accent4>
        <a:srgbClr val="A18976"/>
      </a:accent4>
      <a:accent5>
        <a:srgbClr val="AEB7AF"/>
      </a:accent5>
      <a:accent6>
        <a:srgbClr val="73B742"/>
      </a:accent6>
      <a:hlink>
        <a:srgbClr val="0090CE"/>
      </a:hlink>
      <a:folHlink>
        <a:srgbClr val="0090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dlander PowerPoint Template 2021" id="{B1E8A988-67BA-4830-A43F-E18E77A7CD5F}" vid="{D8FCE42C-6C7A-440C-8D19-50B1C1520BA3}"/>
    </a:ext>
  </a:extLst>
</a:theme>
</file>

<file path=ppt/theme/theme2.xml><?xml version="1.0" encoding="utf-8"?>
<a:theme xmlns:a="http://schemas.openxmlformats.org/drawingml/2006/main" name="1_Kantoorthema">
  <a:themeElements>
    <a:clrScheme name="Stadland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0CE"/>
      </a:accent1>
      <a:accent2>
        <a:srgbClr val="C1D82F"/>
      </a:accent2>
      <a:accent3>
        <a:srgbClr val="E0702E"/>
      </a:accent3>
      <a:accent4>
        <a:srgbClr val="A18976"/>
      </a:accent4>
      <a:accent5>
        <a:srgbClr val="AEB7AF"/>
      </a:accent5>
      <a:accent6>
        <a:srgbClr val="73B742"/>
      </a:accent6>
      <a:hlink>
        <a:srgbClr val="0090CE"/>
      </a:hlink>
      <a:folHlink>
        <a:srgbClr val="0090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dlander PowerPoint Template 2021" id="{B1E8A988-67BA-4830-A43F-E18E77A7CD5F}" vid="{528475DC-C094-4614-9C95-F9F091DD9CFF}"/>
    </a:ext>
  </a:extLst>
</a:theme>
</file>

<file path=ppt/theme/theme3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dlander PowerPoint Template 2021" id="{B1E8A988-67BA-4830-A43F-E18E77A7CD5F}" vid="{63305305-D25B-411E-A0DB-4D52DBDC8C31}"/>
    </a:ext>
  </a:extLst>
</a:theme>
</file>

<file path=ppt/theme/theme4.xml><?xml version="1.0" encoding="utf-8"?>
<a:theme xmlns:a="http://schemas.openxmlformats.org/drawingml/2006/main" name="Office-thema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5722BB89750C47911CA67197DD2625" ma:contentTypeVersion="2" ma:contentTypeDescription="Een nieuw document maken." ma:contentTypeScope="" ma:versionID="2f308852a5315fb643a2485db2e51074">
  <xsd:schema xmlns:xsd="http://www.w3.org/2001/XMLSchema" xmlns:xs="http://www.w3.org/2001/XMLSchema" xmlns:p="http://schemas.microsoft.com/office/2006/metadata/properties" xmlns:ns2="4351f01c-8dc7-457b-b933-13ca291eefc1" targetNamespace="http://schemas.microsoft.com/office/2006/metadata/properties" ma:root="true" ma:fieldsID="7caeed60aaa02c191808324149f3eafa" ns2:_="">
    <xsd:import namespace="4351f01c-8dc7-457b-b933-13ca291eef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51f01c-8dc7-457b-b933-13ca291eef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0D732D-67EC-42DD-9B61-2893797C439F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elements/1.1/"/>
    <ds:schemaRef ds:uri="http://schemas.openxmlformats.org/package/2006/metadata/core-properties"/>
    <ds:schemaRef ds:uri="4351f01c-8dc7-457b-b933-13ca291eefc1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8B6C9AB-392C-4B2E-9BCB-EF4B7A7EB4E6}">
  <ds:schemaRefs>
    <ds:schemaRef ds:uri="4351f01c-8dc7-457b-b933-13ca291eef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DD35329-9C2A-491B-9494-42F6D18C4B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Stadlander PowerPoint Template 2021</Template>
  <TotalTime>390</TotalTime>
  <Words>326</Words>
  <Application>Microsoft Office PowerPoint</Application>
  <PresentationFormat>Breedbeeld</PresentationFormat>
  <Paragraphs>51</Paragraphs>
  <Slides>17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17</vt:i4>
      </vt:variant>
    </vt:vector>
  </HeadingPairs>
  <TitlesOfParts>
    <vt:vector size="25" baseType="lpstr">
      <vt:lpstr>Calibri</vt:lpstr>
      <vt:lpstr>Diavlo Medium</vt:lpstr>
      <vt:lpstr>Calibri Light</vt:lpstr>
      <vt:lpstr>Symbol</vt:lpstr>
      <vt:lpstr>Arial</vt:lpstr>
      <vt:lpstr>Kantoorthema</vt:lpstr>
      <vt:lpstr>1_Kantoorthema</vt:lpstr>
      <vt:lpstr>Aangepast ontwerp</vt:lpstr>
      <vt:lpstr>Energielabels</vt:lpstr>
      <vt:lpstr>#ikredhetnietmeer  </vt:lpstr>
      <vt:lpstr>Waarom hebben we het er over?</vt:lpstr>
      <vt:lpstr>PowerPoint-presentatie</vt:lpstr>
      <vt:lpstr>Wat is een energielabel?</vt:lpstr>
      <vt:lpstr>Labels bij Stadlander?</vt:lpstr>
      <vt:lpstr>PowerPoint-presentatie</vt:lpstr>
      <vt:lpstr>Gasverbruik boven energieplafond</vt:lpstr>
      <vt:lpstr>PowerPoint-presentatie</vt:lpstr>
      <vt:lpstr>PowerPoint-presentatie</vt:lpstr>
      <vt:lpstr>Uitdagingen</vt:lpstr>
      <vt:lpstr>Welk label heeft mijn woning?</vt:lpstr>
      <vt:lpstr>Wanneer moet mijn woning verduurzaamd worden?</vt:lpstr>
      <vt:lpstr>Hoe wordt mijn woning verduurzaamd (E/F/G)?</vt:lpstr>
      <vt:lpstr>Moet ik daarvoor betalen?</vt:lpstr>
      <vt:lpstr>Heeft u nog vragen?</vt:lpstr>
      <vt:lpstr>Dank je wel!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van Aanpak Energie Armoede</dc:title>
  <dc:creator>Madeleine de Jong</dc:creator>
  <cp:lastModifiedBy>Cor Janssens</cp:lastModifiedBy>
  <cp:revision>54</cp:revision>
  <dcterms:created xsi:type="dcterms:W3CDTF">2022-11-17T13:54:26Z</dcterms:created>
  <dcterms:modified xsi:type="dcterms:W3CDTF">2023-05-22T08:40:31Z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0x010100605722BB89750C47911CA67197DD2625</vt:lpwstr>
  </property>
</Properties>
</file>